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1279" r:id="rId2"/>
    <p:sldId id="1280" r:id="rId3"/>
    <p:sldId id="1281" r:id="rId4"/>
    <p:sldId id="1282" r:id="rId5"/>
    <p:sldId id="1254" r:id="rId6"/>
    <p:sldId id="1257" r:id="rId7"/>
    <p:sldId id="1274" r:id="rId8"/>
    <p:sldId id="1255" r:id="rId9"/>
    <p:sldId id="1276" r:id="rId10"/>
    <p:sldId id="1256" r:id="rId11"/>
    <p:sldId id="1275" r:id="rId12"/>
    <p:sldId id="1277" r:id="rId13"/>
    <p:sldId id="1278" r:id="rId14"/>
    <p:sldId id="1258" r:id="rId15"/>
    <p:sldId id="1261" r:id="rId16"/>
    <p:sldId id="1262" r:id="rId17"/>
    <p:sldId id="1263" r:id="rId18"/>
    <p:sldId id="1264" r:id="rId19"/>
    <p:sldId id="1265" r:id="rId20"/>
    <p:sldId id="1266" r:id="rId21"/>
    <p:sldId id="1267" r:id="rId22"/>
    <p:sldId id="1268" r:id="rId23"/>
    <p:sldId id="1269" r:id="rId24"/>
    <p:sldId id="1283" r:id="rId25"/>
    <p:sldId id="1259" r:id="rId26"/>
    <p:sldId id="1260" r:id="rId27"/>
    <p:sldId id="1285" r:id="rId28"/>
    <p:sldId id="1286" r:id="rId29"/>
    <p:sldId id="1287" r:id="rId30"/>
    <p:sldId id="1288" r:id="rId31"/>
    <p:sldId id="1289" r:id="rId32"/>
    <p:sldId id="1290" r:id="rId33"/>
    <p:sldId id="1284" r:id="rId34"/>
    <p:sldId id="1270" r:id="rId35"/>
    <p:sldId id="1271" r:id="rId36"/>
    <p:sldId id="1273" r:id="rId37"/>
    <p:sldId id="1272" r:id="rId38"/>
  </p:sldIdLst>
  <p:sldSz cx="12192000" cy="6858000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楊樹海" initials="楊樹海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491FF"/>
    <a:srgbClr val="0000FF"/>
    <a:srgbClr val="00FF00"/>
    <a:srgbClr val="0000CC"/>
    <a:srgbClr val="111111"/>
    <a:srgbClr val="CCFFCC"/>
    <a:srgbClr val="6491BD"/>
    <a:srgbClr val="6491C8"/>
    <a:srgbClr val="33CCFF"/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E171933-4619-4E11-9A3F-F7608DF75F80}" styleName="中等深淺樣式 1 - 輔色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中等深淺樣式 1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956" autoAdjust="0"/>
    <p:restoredTop sz="89988" autoAdjust="0"/>
  </p:normalViewPr>
  <p:slideViewPr>
    <p:cSldViewPr snapToGrid="0">
      <p:cViewPr varScale="1">
        <p:scale>
          <a:sx n="99" d="100"/>
          <a:sy n="99" d="100"/>
        </p:scale>
        <p:origin x="494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NGUYEN%20HANH%20HR\5.%20CAC%20LOAI%20BAO%20CAO%20&#21508;&#39006;&#22577;&#21578;\2022\FILE%20DU%20LIEU%20NHAN%20LUC%202021.1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NGUYEN%20HANH%20HR\5.%20CAC%20LOAI%20BAO%20CAO%20&#21508;&#39006;&#22577;&#21578;\2022\FILE%20DU%20LIEU%20NHAN%20LUC%202021.12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NGUYEN%20HANH%20HR\5.%20CAC%20LOAI%20BAO%20CAO%20&#21508;&#39006;&#22577;&#21578;\2022\FILE%20DU%20LIEU%20NHAN%20LUC%202021.1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Ben%20Trinh\AppData\Local\Temp\notes256C9A\CPEG%202021Y%20by%20product%20line%20quantity%20collective%20to%20Ben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chemeClr val="bg1"/>
                </a:solidFill>
              </a:rPr>
              <a:t>Education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4.1692922582619474E-2"/>
          <c:y val="0.25606108327368182"/>
          <c:w val="0.93888888888889088"/>
          <c:h val="0.66016149023039083"/>
        </c:manualLayout>
      </c:layout>
      <c:pie3DChart>
        <c:varyColors val="1"/>
        <c:ser>
          <c:idx val="0"/>
          <c:order val="0"/>
          <c:explosion val="58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c:spPr>
            <c:extLst>
              <c:ext xmlns:c16="http://schemas.microsoft.com/office/drawing/2014/chart" uri="{C3380CC4-5D6E-409C-BE32-E72D297353CC}">
                <c16:uniqueId val="{00000001-1669-454E-87F3-2D53D3569CF3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c:spPr>
            <c:extLst>
              <c:ext xmlns:c16="http://schemas.microsoft.com/office/drawing/2014/chart" uri="{C3380CC4-5D6E-409C-BE32-E72D297353CC}">
                <c16:uniqueId val="{00000003-1669-454E-87F3-2D53D3569CF3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c:spPr>
            <c:extLst>
              <c:ext xmlns:c16="http://schemas.microsoft.com/office/drawing/2014/chart" uri="{C3380CC4-5D6E-409C-BE32-E72D297353CC}">
                <c16:uniqueId val="{00000005-1669-454E-87F3-2D53D3569CF3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c:spPr>
            <c:extLst>
              <c:ext xmlns:c16="http://schemas.microsoft.com/office/drawing/2014/chart" uri="{C3380CC4-5D6E-409C-BE32-E72D297353CC}">
                <c16:uniqueId val="{00000007-1669-454E-87F3-2D53D3569CF3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/>
            </c:spPr>
            <c:extLst>
              <c:ext xmlns:c16="http://schemas.microsoft.com/office/drawing/2014/chart" uri="{C3380CC4-5D6E-409C-BE32-E72D297353CC}">
                <c16:uniqueId val="{00000009-1669-454E-87F3-2D53D3569CF3}"/>
              </c:ext>
            </c:extLst>
          </c:dPt>
          <c:dLbls>
            <c:dLbl>
              <c:idx val="2"/>
              <c:layout>
                <c:manualLayout>
                  <c:x val="1.3580950723956783E-3"/>
                  <c:y val="3.6422538091829465E-2"/>
                </c:manualLayout>
              </c:layout>
              <c:tx>
                <c:rich>
                  <a:bodyPr/>
                  <a:lstStyle/>
                  <a:p>
                    <a:r>
                      <a:rPr lang="en-US" altLang="zh-TW" sz="1000">
                        <a:solidFill>
                          <a:schemeClr val="bg1"/>
                        </a:solidFill>
                      </a:rPr>
                      <a:t>0</a:t>
                    </a:r>
                    <a:r>
                      <a:rPr lang="en-US" altLang="zh-TW"/>
                      <a:t>.3%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669-454E-87F3-2D53D3569CF3}"/>
                </c:ext>
              </c:extLst>
            </c:dLbl>
            <c:dLbl>
              <c:idx val="4"/>
              <c:layout>
                <c:manualLayout>
                  <c:x val="-2.0195895996103452E-2"/>
                  <c:y val="3.686593721239402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1669-454E-87F3-2D53D3569CF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Sheet1!$B$1:$F$1</c:f>
              <c:strCache>
                <c:ptCount val="5"/>
                <c:pt idx="0">
                  <c:v>College</c:v>
                </c:pt>
                <c:pt idx="1">
                  <c:v>High School</c:v>
                </c:pt>
                <c:pt idx="2">
                  <c:v>Master</c:v>
                </c:pt>
                <c:pt idx="3">
                  <c:v>University</c:v>
                </c:pt>
                <c:pt idx="4">
                  <c:v>Vocation</c:v>
                </c:pt>
              </c:strCache>
            </c:strRef>
          </c:cat>
          <c:val>
            <c:numRef>
              <c:f>Sheet1!$B$2:$F$2</c:f>
              <c:numCache>
                <c:formatCode>0.0%</c:formatCode>
                <c:ptCount val="5"/>
                <c:pt idx="0">
                  <c:v>3.8000000000000013E-2</c:v>
                </c:pt>
                <c:pt idx="1">
                  <c:v>0.8</c:v>
                </c:pt>
                <c:pt idx="2">
                  <c:v>3.0000000000000092E-3</c:v>
                </c:pt>
                <c:pt idx="3">
                  <c:v>0.14300000000000004</c:v>
                </c:pt>
                <c:pt idx="4">
                  <c:v>1.6000000000000032E-2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669-454E-87F3-2D53D3569CF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698534558180336"/>
          <c:y val="0.12557815689705448"/>
          <c:w val="0.73607781436556274"/>
          <c:h val="5.84419674813375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rgbClr val="FFFF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solidFill>
                  <a:schemeClr val="bg1"/>
                </a:solidFill>
              </a:rPr>
              <a:t>Gender</a:t>
            </a: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0555555555555582E-2"/>
          <c:y val="0.29412037037037186"/>
          <c:w val="0.93888888888889088"/>
          <c:h val="0.66016149023039083"/>
        </c:manualLayout>
      </c:layout>
      <c:pie3DChart>
        <c:varyColors val="1"/>
        <c:ser>
          <c:idx val="0"/>
          <c:order val="0"/>
          <c:explosion val="1"/>
          <c:dPt>
            <c:idx val="0"/>
            <c:bubble3D val="0"/>
            <c:explosion val="28"/>
            <c:spPr>
              <a:gradFill rotWithShape="1">
                <a:gsLst>
                  <a:gs pos="0">
                    <a:schemeClr val="accent1">
                      <a:shade val="51000"/>
                      <a:satMod val="130000"/>
                    </a:schemeClr>
                  </a:gs>
                  <a:gs pos="80000">
                    <a:schemeClr val="accent1">
                      <a:shade val="93000"/>
                      <a:satMod val="130000"/>
                    </a:schemeClr>
                  </a:gs>
                  <a:gs pos="100000">
                    <a:schemeClr val="accent1">
                      <a:shade val="94000"/>
                      <a:satMod val="135000"/>
                    </a:schemeClr>
                  </a:gs>
                </a:gsLst>
                <a:lin ang="162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1-4B24-4D2F-BABC-071B3E1FA586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  <c:extLst>
              <c:ext xmlns:c16="http://schemas.microsoft.com/office/drawing/2014/chart" uri="{C3380CC4-5D6E-409C-BE32-E72D297353CC}">
                <c16:uniqueId val="{00000003-4B24-4D2F-BABC-071B3E1FA58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rgbClr val="FFFF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Sheet1!$C$7:$D$7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Sheet1!$C$8:$D$8</c:f>
              <c:numCache>
                <c:formatCode>0.0%</c:formatCode>
                <c:ptCount val="2"/>
                <c:pt idx="0">
                  <c:v>0.52100000000000002</c:v>
                </c:pt>
                <c:pt idx="1">
                  <c:v>0.47900000000000031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24-4D2F-BABC-071B3E1FA58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0002799650043741"/>
          <c:y val="0.12557815689705448"/>
          <c:w val="0.24930599592745231"/>
          <c:h val="7.81255468066491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baseline="0">
              <a:solidFill>
                <a:srgbClr val="FFFF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vert="horz"/>
          <a:lstStyle/>
          <a:p>
            <a:pPr>
              <a:defRPr sz="2000">
                <a:solidFill>
                  <a:schemeClr val="bg1"/>
                </a:solidFill>
              </a:defRPr>
            </a:pPr>
            <a:r>
              <a:rPr lang="en-US" sz="2000">
                <a:solidFill>
                  <a:schemeClr val="bg1"/>
                </a:solidFill>
              </a:rPr>
              <a:t>Age</a:t>
            </a:r>
          </a:p>
        </c:rich>
      </c:tx>
      <c:layout/>
      <c:overlay val="0"/>
    </c:title>
    <c:autoTitleDeleted val="0"/>
    <c:view3D>
      <c:rotX val="50"/>
      <c:rotY val="0"/>
      <c:depthPercent val="100"/>
      <c:rAngAx val="0"/>
      <c:perspective val="6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9540104762702243E-2"/>
          <c:y val="0.25538071520587702"/>
          <c:w val="0.94091979047459851"/>
          <c:h val="0.73455762911525757"/>
        </c:manualLayout>
      </c:layout>
      <c:pie3DChart>
        <c:varyColors val="1"/>
        <c:ser>
          <c:idx val="0"/>
          <c:order val="0"/>
          <c:explosion val="2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400"/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Sheet1!$B$12:$F$12</c:f>
              <c:strCache>
                <c:ptCount val="5"/>
                <c:pt idx="0">
                  <c:v>18~25</c:v>
                </c:pt>
                <c:pt idx="1">
                  <c:v>26~30</c:v>
                </c:pt>
                <c:pt idx="2">
                  <c:v>31~35</c:v>
                </c:pt>
                <c:pt idx="3">
                  <c:v>36~40</c:v>
                </c:pt>
                <c:pt idx="4">
                  <c:v>Over 41</c:v>
                </c:pt>
              </c:strCache>
            </c:strRef>
          </c:cat>
          <c:val>
            <c:numRef>
              <c:f>Sheet1!$B$13:$F$13</c:f>
              <c:numCache>
                <c:formatCode>0.0%</c:formatCode>
                <c:ptCount val="5"/>
                <c:pt idx="0">
                  <c:v>0.45700000000000002</c:v>
                </c:pt>
                <c:pt idx="1">
                  <c:v>0.28700000000000031</c:v>
                </c:pt>
                <c:pt idx="2">
                  <c:v>0.17800000000000021</c:v>
                </c:pt>
                <c:pt idx="3">
                  <c:v>6.7000000000000004E-2</c:v>
                </c:pt>
                <c:pt idx="4">
                  <c:v>1.0999999999999998E-2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458-4305-B870-B37FF2B5C749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22751230450033119"/>
          <c:y val="0.13604508097905091"/>
          <c:w val="0.5463610481683443"/>
          <c:h val="5.905553144439657E-2"/>
        </c:manualLayout>
      </c:layout>
      <c:overlay val="0"/>
      <c:txPr>
        <a:bodyPr rot="0" vert="horz"/>
        <a:lstStyle/>
        <a:p>
          <a:pPr>
            <a:defRPr sz="1200"/>
          </a:pPr>
          <a:endParaRPr lang="en-US"/>
        </a:p>
      </c:txPr>
    </c:legend>
    <c:plotVisOnly val="1"/>
    <c:dispBlanksAs val="zero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txPr>
    <a:bodyPr/>
    <a:lstStyle/>
    <a:p>
      <a:pPr>
        <a:defRPr sz="1800">
          <a:solidFill>
            <a:srgbClr val="FFFF00"/>
          </a:solidFill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2021 Foxconn Vietnam Build Products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Sheet4!$B$1</c:f>
              <c:strCache>
                <c:ptCount val="1"/>
                <c:pt idx="0">
                  <c:v>Total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Sheet4!$A$2:$A$15</c:f>
              <c:strCache>
                <c:ptCount val="14"/>
                <c:pt idx="0">
                  <c:v>OTT/STB Box</c:v>
                </c:pt>
                <c:pt idx="1">
                  <c:v>Wifi Router</c:v>
                </c:pt>
                <c:pt idx="2">
                  <c:v>Cable Modem</c:v>
                </c:pt>
                <c:pt idx="3">
                  <c:v>IP Camera</c:v>
                </c:pt>
                <c:pt idx="4">
                  <c:v>Power Meter</c:v>
                </c:pt>
                <c:pt idx="5">
                  <c:v>xDSL</c:v>
                </c:pt>
                <c:pt idx="6">
                  <c:v>Wireless</c:v>
                </c:pt>
                <c:pt idx="7">
                  <c:v>Smart Display</c:v>
                </c:pt>
                <c:pt idx="8">
                  <c:v>Door Bell</c:v>
                </c:pt>
                <c:pt idx="9">
                  <c:v>MPOS</c:v>
                </c:pt>
                <c:pt idx="10">
                  <c:v>Mobile</c:v>
                </c:pt>
                <c:pt idx="11">
                  <c:v>GPON</c:v>
                </c:pt>
                <c:pt idx="12">
                  <c:v>5G 系列</c:v>
                </c:pt>
                <c:pt idx="13">
                  <c:v>Other</c:v>
                </c:pt>
              </c:strCache>
            </c:strRef>
          </c:cat>
          <c:val>
            <c:numRef>
              <c:f>Sheet4!$B$2:$B$15</c:f>
              <c:numCache>
                <c:formatCode>_(* #,##0_);_(* \(#,##0\);_(* "-"??_);_(@_)</c:formatCode>
                <c:ptCount val="14"/>
                <c:pt idx="0">
                  <c:v>26047.745000000021</c:v>
                </c:pt>
                <c:pt idx="1">
                  <c:v>15993.181</c:v>
                </c:pt>
                <c:pt idx="2">
                  <c:v>15907.971</c:v>
                </c:pt>
                <c:pt idx="3">
                  <c:v>7703.277</c:v>
                </c:pt>
                <c:pt idx="4">
                  <c:v>6507.8690000000024</c:v>
                </c:pt>
                <c:pt idx="5">
                  <c:v>5895.8580000000002</c:v>
                </c:pt>
                <c:pt idx="6">
                  <c:v>4482.8580000000002</c:v>
                </c:pt>
                <c:pt idx="7">
                  <c:v>3759.0940000000001</c:v>
                </c:pt>
                <c:pt idx="8">
                  <c:v>3279.5</c:v>
                </c:pt>
                <c:pt idx="9">
                  <c:v>2323.1960000000004</c:v>
                </c:pt>
                <c:pt idx="10">
                  <c:v>1375.7370000000001</c:v>
                </c:pt>
                <c:pt idx="11">
                  <c:v>851.62200000000007</c:v>
                </c:pt>
                <c:pt idx="12">
                  <c:v>494.89799999999963</c:v>
                </c:pt>
                <c:pt idx="13">
                  <c:v>4349.0550000000003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5D-469C-AFE7-B04657C799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2859520"/>
        <c:axId val="56693888"/>
      </c:barChart>
      <c:catAx>
        <c:axId val="628595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56693888"/>
        <c:crosses val="autoZero"/>
        <c:auto val="1"/>
        <c:lblAlgn val="ctr"/>
        <c:lblOffset val="100"/>
        <c:noMultiLvlLbl val="0"/>
      </c:catAx>
      <c:valAx>
        <c:axId val="56693888"/>
        <c:scaling>
          <c:orientation val="minMax"/>
        </c:scaling>
        <c:delete val="0"/>
        <c:axPos val="l"/>
        <c:numFmt formatCode="_(* #,##0_);_(* \(#,##0\);_(* &quot;-&quot;??_);_(@_)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628595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2023/7/19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2023/7/19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dirty="0"/>
          </a:p>
        </p:txBody>
      </p:sp>
      <p:sp>
        <p:nvSpPr>
          <p:cNvPr id="8196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1pPr>
            <a:lvl2pPr marL="734926" indent="-282664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2pPr>
            <a:lvl3pPr marL="1130656" indent="-226131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3pPr>
            <a:lvl4pPr marL="1582918" indent="-226131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4pPr>
            <a:lvl5pPr marL="2035180" indent="-226131"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5pPr>
            <a:lvl6pPr marL="2487442" indent="-22613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6pPr>
            <a:lvl7pPr marL="2939705" indent="-22613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7pPr>
            <a:lvl8pPr marL="3391967" indent="-22613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8pPr>
            <a:lvl9pPr marL="3844229" indent="-226131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pitchFamily="18" charset="-120"/>
              </a:defRPr>
            </a:lvl9pPr>
          </a:lstStyle>
          <a:p>
            <a:fld id="{2190FAEB-EC22-45F2-9F06-647257557901}" type="slidenum">
              <a:rPr kumimoji="0" lang="zh-TW" altLang="en-US"/>
              <a:pPr/>
              <a:t>3</a:t>
            </a:fld>
            <a:endParaRPr kumimoji="0" lang="zh-TW" altLang="en-US"/>
          </a:p>
        </p:txBody>
      </p:sp>
    </p:spTree>
    <p:extLst>
      <p:ext uri="{BB962C8B-B14F-4D97-AF65-F5344CB8AC3E}">
        <p14:creationId xmlns:p14="http://schemas.microsoft.com/office/powerpoint/2010/main" val="3056103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 txBox="1">
            <a:spLocks noGrp="1" noChangeArrowheads="1"/>
          </p:cNvSpPr>
          <p:nvPr/>
        </p:nvSpPr>
        <p:spPr bwMode="auto">
          <a:xfrm>
            <a:off x="6995165" y="6949443"/>
            <a:ext cx="5349240" cy="365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6586" tIns="58294" rIns="116586" bIns="58294" anchor="b"/>
          <a:lstStyle/>
          <a:p>
            <a:pPr algn="r" defTabSz="1162040"/>
            <a:fld id="{D04F2ECE-7542-4E88-A8BA-21BA33A05368}" type="slidenum">
              <a:rPr lang="en-US" altLang="zh-TW" sz="1500">
                <a:solidFill>
                  <a:prstClr val="black"/>
                </a:solidFill>
              </a:rPr>
              <a:pPr algn="r" defTabSz="1162040"/>
              <a:t>10</a:t>
            </a:fld>
            <a:endParaRPr lang="en-US" altLang="zh-TW" sz="1500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TW">
              <a:latin typeface="Times New Roman" pitchFamily="18" charset="0"/>
            </a:endParaRPr>
          </a:p>
        </p:txBody>
      </p:sp>
      <p:sp>
        <p:nvSpPr>
          <p:cNvPr id="24581" name="Slide Number Placeholder 5"/>
          <p:cNvSpPr>
            <a:spLocks noGrp="1"/>
          </p:cNvSpPr>
          <p:nvPr>
            <p:ph type="sldNum" sz="quarter" idx="5"/>
          </p:nvPr>
        </p:nvSpPr>
        <p:spPr bwMode="auto">
          <a:xfrm>
            <a:off x="6992306" y="6948173"/>
            <a:ext cx="5349240" cy="367029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wrap="square" lIns="112304" tIns="56153" rIns="112304" bIns="56153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B39D4D5-E4F4-400A-B12C-5BBDB8E8C92D}" type="slidenum">
              <a:rPr lang="en-US" altLang="zh-TW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zh-TW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523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zh-CN">
              <a:ea typeface="新細明體" pitchFamily="18" charset="-120"/>
            </a:endParaRPr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7079710" y="7411385"/>
            <a:ext cx="5416106" cy="391498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lIns="115898" tIns="57950" rIns="115898" bIns="57950"/>
          <a:lstStyle/>
          <a:p>
            <a:pPr>
              <a:defRPr/>
            </a:pPr>
            <a:fld id="{08439379-233A-45C7-8DB6-693CEF3EC459}" type="slidenum">
              <a:rPr lang="zh-TW" altLang="en-US"/>
              <a:pPr>
                <a:defRPr/>
              </a:pPr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17380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6FD16F-2CE1-46FF-A59D-1FA25A45B70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085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microsoft.com/office/2007/relationships/hdphoto" Target="../media/hdphoto2.wdp"/><Relationship Id="rId4" Type="http://schemas.openxmlformats.org/officeDocument/2006/relationships/image" Target="../media/image1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2023/7/19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2023/7/19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2023/7/19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2023/7/19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2023/7/19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2023/7/19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2023/7/19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2023/7/19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2023/7/19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2023/7/19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2023/7/19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Documents and Settings\19783.TMSBG\桌面\upper_banner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15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矩形 4"/>
          <p:cNvSpPr/>
          <p:nvPr/>
        </p:nvSpPr>
        <p:spPr>
          <a:xfrm>
            <a:off x="1" y="0"/>
            <a:ext cx="5039883" cy="620688"/>
          </a:xfrm>
          <a:prstGeom prst="rect">
            <a:avLst/>
          </a:prstGeom>
          <a:gradFill flip="none" rotWithShape="1">
            <a:gsLst>
              <a:gs pos="64000">
                <a:schemeClr val="tx2">
                  <a:alpha val="63000"/>
                </a:scheme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4" tIns="60957" rIns="121914" bIns="60957" anchor="ctr"/>
          <a:lstStyle/>
          <a:p>
            <a:pPr algn="ctr" defTabSz="609570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2400" dirty="0"/>
          </a:p>
        </p:txBody>
      </p:sp>
      <p:sp>
        <p:nvSpPr>
          <p:cNvPr id="5" name="文字方塊 6"/>
          <p:cNvSpPr txBox="1">
            <a:spLocks noChangeArrowheads="1"/>
          </p:cNvSpPr>
          <p:nvPr/>
        </p:nvSpPr>
        <p:spPr bwMode="auto">
          <a:xfrm>
            <a:off x="8851900" y="6563784"/>
            <a:ext cx="3337984" cy="370416"/>
          </a:xfrm>
          <a:prstGeom prst="rect">
            <a:avLst/>
          </a:prstGeom>
          <a:noFill/>
          <a:ln>
            <a:noFill/>
          </a:ln>
        </p:spPr>
        <p:txBody>
          <a:bodyPr wrap="none" lIns="121914" tIns="60957" rIns="121914" bIns="60957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charset="0"/>
                <a:ea typeface="新細明體" charset="0"/>
                <a:cs typeface="新細明體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charset="0"/>
                <a:ea typeface="新細明體" charset="0"/>
              </a:defRPr>
            </a:lvl9pPr>
          </a:lstStyle>
          <a:p>
            <a:pPr defTabSz="6095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1600" i="1" dirty="0">
                <a:solidFill>
                  <a:schemeClr val="bg1"/>
                </a:solidFill>
                <a:latin typeface="Arial" charset="0"/>
                <a:cs typeface="Arial" charset="0"/>
              </a:rPr>
              <a:t>Pursue Innovation and Perfection</a:t>
            </a:r>
            <a:endParaRPr lang="zh-TW" altLang="en-US" sz="1600" i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pic>
        <p:nvPicPr>
          <p:cNvPr id="6" name="Picture 21" descr="title01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2192000" cy="620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7"/>
          <p:cNvSpPr>
            <a:spLocks noChangeArrowheads="1"/>
          </p:cNvSpPr>
          <p:nvPr userDrawn="1"/>
        </p:nvSpPr>
        <p:spPr bwMode="auto">
          <a:xfrm>
            <a:off x="10579101" y="1"/>
            <a:ext cx="1612900" cy="201084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lIns="121914" tIns="60957" rIns="121914" bIns="60957" anchor="ctr"/>
          <a:lstStyle/>
          <a:p>
            <a:pPr algn="ctr" defTabSz="60957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TW" sz="1100" b="1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FOXCONN Confidential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69335" y="0"/>
            <a:ext cx="11783324" cy="620688"/>
          </a:xfrm>
        </p:spPr>
        <p:txBody>
          <a:bodyPr>
            <a:noAutofit/>
          </a:bodyPr>
          <a:lstStyle>
            <a:lvl1pPr algn="l">
              <a:defRPr sz="37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46" y="6388101"/>
            <a:ext cx="11849055" cy="38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45" y="2578100"/>
            <a:ext cx="11456891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445" y="130176"/>
            <a:ext cx="1752828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投影片編號版面配置區 3"/>
          <p:cNvSpPr>
            <a:spLocks noGrp="1"/>
          </p:cNvSpPr>
          <p:nvPr>
            <p:ph type="sldNum" sz="quarter" idx="10"/>
          </p:nvPr>
        </p:nvSpPr>
        <p:spPr>
          <a:xfrm>
            <a:off x="9113436" y="6453190"/>
            <a:ext cx="2743557" cy="365125"/>
          </a:xfrm>
        </p:spPr>
        <p:txBody>
          <a:bodyPr/>
          <a:lstStyle>
            <a:lvl1pPr>
              <a:defRPr sz="1600" b="1"/>
            </a:lvl1pPr>
          </a:lstStyle>
          <a:p>
            <a:fld id="{8ACFF307-3F50-44B7-9B49-12ACA7B7F80D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53690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只有標題">
    <p:bg>
      <p:bgPr>
        <a:blipFill dpi="0" rotWithShape="1">
          <a:blip r:embed="rId2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7DF6E914-4CB8-F94E-80D1-2F33EF5A262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2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5" name="圖片 4" descr="一張含有 文字 的圖片&#10;&#10;自動產生的描述">
            <a:extLst>
              <a:ext uri="{FF2B5EF4-FFF2-40B4-BE49-F238E27FC236}">
                <a16:creationId xmlns:a16="http://schemas.microsoft.com/office/drawing/2014/main" id="{D2EDC216-7197-9A40-8076-C044D58FB52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9978" y="149225"/>
            <a:ext cx="1875972" cy="279400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9166054B-7B2C-E844-9419-C3CA00ECBBF0}"/>
              </a:ext>
            </a:extLst>
          </p:cNvPr>
          <p:cNvSpPr txBox="1"/>
          <p:nvPr userDrawn="1"/>
        </p:nvSpPr>
        <p:spPr>
          <a:xfrm>
            <a:off x="146050" y="6439748"/>
            <a:ext cx="14217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600" i="1" dirty="0" err="1">
                <a:solidFill>
                  <a:schemeClr val="bg1"/>
                </a:solidFill>
              </a:rPr>
              <a:t>Fii</a:t>
            </a:r>
            <a:r>
              <a:rPr kumimoji="1" lang="en-US" altLang="zh-TW" sz="1600" i="1" dirty="0">
                <a:solidFill>
                  <a:schemeClr val="bg1"/>
                </a:solidFill>
              </a:rPr>
              <a:t> Confidential</a:t>
            </a:r>
            <a:endParaRPr kumimoji="1" lang="zh-TW" altLang="en-US" sz="1600" i="1" dirty="0">
              <a:solidFill>
                <a:schemeClr val="bg1"/>
              </a:solidFill>
            </a:endParaRPr>
          </a:p>
        </p:txBody>
      </p:sp>
      <p:sp>
        <p:nvSpPr>
          <p:cNvPr id="7" name="投影片編號版面配置區 5">
            <a:extLst>
              <a:ext uri="{FF2B5EF4-FFF2-40B4-BE49-F238E27FC236}">
                <a16:creationId xmlns:a16="http://schemas.microsoft.com/office/drawing/2014/main" id="{3559F20D-C68E-A04D-9032-17798ECE0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72875" y="6385642"/>
            <a:ext cx="1173075" cy="338554"/>
          </a:xfrm>
          <a:prstGeom prst="rect">
            <a:avLst/>
          </a:prstGeom>
        </p:spPr>
        <p:txBody>
          <a:bodyPr/>
          <a:lstStyle>
            <a:lvl1pPr algn="r">
              <a:defRPr sz="1800">
                <a:solidFill>
                  <a:schemeClr val="bg1"/>
                </a:solidFill>
                <a:latin typeface="+mn-lt"/>
              </a:defRPr>
            </a:lvl1pPr>
          </a:lstStyle>
          <a:p>
            <a:fld id="{5D66483C-A832-A64A-B25C-EDAACF397270}" type="slidenum">
              <a:rPr lang="zh-TW" altLang="en-US" smtClean="0">
                <a:solidFill>
                  <a:prstClr val="white"/>
                </a:solidFill>
              </a:rPr>
              <a:pPr/>
              <a:t>‹#›</a:t>
            </a:fld>
            <a:endParaRPr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760186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9327580" y="6476420"/>
            <a:ext cx="2844800" cy="365125"/>
          </a:xfrm>
        </p:spPr>
        <p:txBody>
          <a:bodyPr/>
          <a:lstStyle/>
          <a:p>
            <a:fld id="{41892206-6055-47A3-9CC8-218F0364DACF}" type="slidenum">
              <a:rPr lang="zh-TW" altLang="en-US" smtClean="0"/>
              <a:pPr/>
              <a:t>‹#›</a:t>
            </a:fld>
            <a:endParaRPr lang="zh-TW" altLang="en-US"/>
          </a:p>
        </p:txBody>
      </p:sp>
      <p:pic>
        <p:nvPicPr>
          <p:cNvPr id="7" name="Picture 2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16482" y="51350"/>
            <a:ext cx="1703796" cy="49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9621" y="6488068"/>
            <a:ext cx="2739292" cy="3511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03897" tIns="51949" rIns="103897" bIns="51949">
            <a:spAutoFit/>
          </a:bodyPr>
          <a:lstStyle/>
          <a:p>
            <a:pPr defTabSz="865813" eaLnBrk="0" hangingPunct="0">
              <a:defRPr/>
            </a:pPr>
            <a:r>
              <a:rPr lang="en-US" altLang="zh-CN" sz="1600" b="1" i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Fii</a:t>
            </a:r>
            <a:r>
              <a:rPr lang="en-US" altLang="zh-CN" sz="1600" b="1" i="0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i="0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Confidential</a:t>
            </a:r>
          </a:p>
        </p:txBody>
      </p:sp>
      <p:pic>
        <p:nvPicPr>
          <p:cNvPr id="5" name="Picture 24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416482" y="51350"/>
            <a:ext cx="1703796" cy="49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7"/>
          <p:cNvSpPr txBox="1">
            <a:spLocks noChangeArrowheads="1"/>
          </p:cNvSpPr>
          <p:nvPr userDrawn="1"/>
        </p:nvSpPr>
        <p:spPr bwMode="auto">
          <a:xfrm>
            <a:off x="19621" y="6488068"/>
            <a:ext cx="2739292" cy="3511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03897" tIns="51949" rIns="103897" bIns="51949">
            <a:spAutoFit/>
          </a:bodyPr>
          <a:lstStyle/>
          <a:p>
            <a:pPr defTabSz="865813" eaLnBrk="0" hangingPunct="0">
              <a:defRPr/>
            </a:pPr>
            <a:r>
              <a:rPr lang="en-US" altLang="zh-CN" sz="1600" b="1" i="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Fii</a:t>
            </a:r>
            <a:r>
              <a:rPr lang="en-US" altLang="zh-CN" sz="1600" b="1" i="0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sz="1600" b="1" i="0" dirty="0">
                <a:solidFill>
                  <a:schemeClr val="tx1">
                    <a:lumMod val="50000"/>
                    <a:lumOff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18942460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>
            <a:spLocks noChangeAspect="1"/>
          </p:cNvSpPr>
          <p:nvPr userDrawn="1"/>
        </p:nvSpPr>
        <p:spPr>
          <a:xfrm>
            <a:off x="10899094" y="0"/>
            <a:ext cx="1292905" cy="517162"/>
          </a:xfrm>
          <a:prstGeom prst="rect">
            <a:avLst/>
          </a:prstGeom>
          <a:blipFill>
            <a:blip r:embed="rId2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4700"/>
                      </a14:imgEffect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2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39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7020304040A0204"/>
              <a:ea typeface="宋体" pitchFamily="2" charset="-122"/>
              <a:cs typeface="+mn-cs"/>
            </a:endParaRPr>
          </a:p>
        </p:txBody>
      </p:sp>
      <p:sp>
        <p:nvSpPr>
          <p:cNvPr id="10" name="矩形 5"/>
          <p:cNvSpPr/>
          <p:nvPr userDrawn="1"/>
        </p:nvSpPr>
        <p:spPr>
          <a:xfrm>
            <a:off x="0" y="1"/>
            <a:ext cx="158035" cy="649224"/>
          </a:xfrm>
          <a:prstGeom prst="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8" tIns="60958" rIns="121918" bIns="60958" rtlCol="0" anchor="ctr"/>
          <a:lstStyle/>
          <a:p>
            <a:pPr marL="0" marR="0" lvl="0" indent="0" algn="ctr" defTabSz="912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3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新細明體" panose="02020300000000000000" pitchFamily="18" charset="-120"/>
              <a:cs typeface="+mn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4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12193587" cy="6858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White">
          <a:xfrm>
            <a:off x="10681625" y="126831"/>
            <a:ext cx="1404000" cy="390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693514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338" r="2216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grpSp>
        <p:nvGrpSpPr>
          <p:cNvPr id="6" name="群組 5"/>
          <p:cNvGrpSpPr/>
          <p:nvPr userDrawn="1"/>
        </p:nvGrpSpPr>
        <p:grpSpPr>
          <a:xfrm>
            <a:off x="14068" y="6629913"/>
            <a:ext cx="12177933" cy="253916"/>
            <a:chOff x="0" y="6629913"/>
            <a:chExt cx="12192000" cy="253916"/>
          </a:xfrm>
        </p:grpSpPr>
        <p:pic>
          <p:nvPicPr>
            <p:cNvPr id="7" name="圖片 6"/>
            <p:cNvPicPr>
              <a:picLocks noChangeAspect="1"/>
            </p:cNvPicPr>
            <p:nvPr userDrawn="1"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6667482"/>
              <a:ext cx="12192000" cy="190517"/>
            </a:xfrm>
            <a:prstGeom prst="rect">
              <a:avLst/>
            </a:prstGeom>
          </p:spPr>
        </p:pic>
        <p:sp>
          <p:nvSpPr>
            <p:cNvPr id="11" name="矩形 10"/>
            <p:cNvSpPr/>
            <p:nvPr userDrawn="1"/>
          </p:nvSpPr>
          <p:spPr>
            <a:xfrm>
              <a:off x="329046" y="6683879"/>
              <a:ext cx="3214254" cy="174121"/>
            </a:xfrm>
            <a:prstGeom prst="rect">
              <a:avLst/>
            </a:prstGeom>
            <a:solidFill>
              <a:srgbClr val="002F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文字方塊 11"/>
            <p:cNvSpPr txBox="1"/>
            <p:nvPr userDrawn="1"/>
          </p:nvSpPr>
          <p:spPr>
            <a:xfrm>
              <a:off x="0" y="6629913"/>
              <a:ext cx="1064924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1050" dirty="0">
                  <a:solidFill>
                    <a:schemeClr val="bg1"/>
                  </a:solidFill>
                </a:rPr>
                <a:t>2023 Fii Confidential. All Rights Reserved.</a:t>
              </a:r>
              <a:endParaRPr lang="zh-TW" altLang="en-US" sz="105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958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2023/7/19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4" r:id="rId12"/>
    <p:sldLayoutId id="2147483676" r:id="rId13"/>
    <p:sldLayoutId id="2147483677" r:id="rId14"/>
    <p:sldLayoutId id="2147483678" r:id="rId15"/>
    <p:sldLayoutId id="2147483679" r:id="rId16"/>
    <p:sldLayoutId id="2147483680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0.svg"/><Relationship Id="rId7" Type="http://schemas.openxmlformats.org/officeDocument/2006/relationships/image" Target="../media/image14.svg"/><Relationship Id="rId12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21.png"/><Relationship Id="rId9" Type="http://schemas.openxmlformats.org/officeDocument/2006/relationships/image" Target="../media/image16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0.svg"/><Relationship Id="rId7" Type="http://schemas.openxmlformats.org/officeDocument/2006/relationships/image" Target="../media/image14.svg"/><Relationship Id="rId12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21.png"/><Relationship Id="rId9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11" Type="http://schemas.openxmlformats.org/officeDocument/2006/relationships/image" Target="../media/image39.png"/><Relationship Id="rId5" Type="http://schemas.openxmlformats.org/officeDocument/2006/relationships/image" Target="../media/image33.jpe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10" Type="http://schemas.openxmlformats.org/officeDocument/2006/relationships/image" Target="../media/image50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61.jpeg"/><Relationship Id="rId5" Type="http://schemas.openxmlformats.org/officeDocument/2006/relationships/image" Target="../media/image60.png"/><Relationship Id="rId4" Type="http://schemas.openxmlformats.org/officeDocument/2006/relationships/image" Target="../media/image59.jpeg"/><Relationship Id="rId9" Type="http://schemas.openxmlformats.org/officeDocument/2006/relationships/image" Target="../media/image6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Relationship Id="rId9" Type="http://schemas.openxmlformats.org/officeDocument/2006/relationships/image" Target="../media/image8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4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png"/><Relationship Id="rId7" Type="http://schemas.openxmlformats.org/officeDocument/2006/relationships/image" Target="../media/image90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9.png"/><Relationship Id="rId11" Type="http://schemas.openxmlformats.org/officeDocument/2006/relationships/image" Target="../media/image94.png"/><Relationship Id="rId5" Type="http://schemas.openxmlformats.org/officeDocument/2006/relationships/image" Target="../media/image88.png"/><Relationship Id="rId10" Type="http://schemas.openxmlformats.org/officeDocument/2006/relationships/image" Target="../media/image93.png"/><Relationship Id="rId4" Type="http://schemas.openxmlformats.org/officeDocument/2006/relationships/image" Target="../media/image87.png"/><Relationship Id="rId9" Type="http://schemas.openxmlformats.org/officeDocument/2006/relationships/image" Target="../media/image9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0.svg"/><Relationship Id="rId7" Type="http://schemas.openxmlformats.org/officeDocument/2006/relationships/image" Target="../media/image14.svg"/><Relationship Id="rId12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21.png"/><Relationship Id="rId9" Type="http://schemas.openxmlformats.org/officeDocument/2006/relationships/image" Target="../media/image1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0.svg"/><Relationship Id="rId7" Type="http://schemas.openxmlformats.org/officeDocument/2006/relationships/image" Target="../media/image14.svg"/><Relationship Id="rId12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21.png"/><Relationship Id="rId9" Type="http://schemas.openxmlformats.org/officeDocument/2006/relationships/image" Target="../media/image1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4.png"/><Relationship Id="rId3" Type="http://schemas.openxmlformats.org/officeDocument/2006/relationships/image" Target="../media/image104.jpeg"/><Relationship Id="rId7" Type="http://schemas.openxmlformats.org/officeDocument/2006/relationships/image" Target="../media/image108.jpeg"/><Relationship Id="rId12" Type="http://schemas.openxmlformats.org/officeDocument/2006/relationships/image" Target="../media/image113.png"/><Relationship Id="rId2" Type="http://schemas.openxmlformats.org/officeDocument/2006/relationships/image" Target="../media/image103.jpeg"/><Relationship Id="rId16" Type="http://schemas.openxmlformats.org/officeDocument/2006/relationships/image" Target="../media/image11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7.png"/><Relationship Id="rId11" Type="http://schemas.openxmlformats.org/officeDocument/2006/relationships/image" Target="../media/image112.png"/><Relationship Id="rId5" Type="http://schemas.openxmlformats.org/officeDocument/2006/relationships/image" Target="../media/image106.png"/><Relationship Id="rId15" Type="http://schemas.openxmlformats.org/officeDocument/2006/relationships/image" Target="../media/image116.png"/><Relationship Id="rId10" Type="http://schemas.openxmlformats.org/officeDocument/2006/relationships/image" Target="../media/image111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Relationship Id="rId14" Type="http://schemas.openxmlformats.org/officeDocument/2006/relationships/image" Target="../media/image11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20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0.svg"/><Relationship Id="rId7" Type="http://schemas.openxmlformats.org/officeDocument/2006/relationships/image" Target="../media/image14.svg"/><Relationship Id="rId12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18.svg"/><Relationship Id="rId5" Type="http://schemas.openxmlformats.org/officeDocument/2006/relationships/image" Target="../media/image12.svg"/><Relationship Id="rId10" Type="http://schemas.openxmlformats.org/officeDocument/2006/relationships/image" Target="../media/image21.png"/><Relationship Id="rId9" Type="http://schemas.openxmlformats.org/officeDocument/2006/relationships/image" Target="../media/image16.sv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 descr="C:\Users\James\Desktop\Untitled-4 copy.jpg"/>
          <p:cNvPicPr>
            <a:picLocks noChangeAspect="1" noChangeArrowheads="1"/>
          </p:cNvPicPr>
          <p:nvPr/>
        </p:nvPicPr>
        <p:blipFill>
          <a:blip r:embed="rId2" cstate="print"/>
          <a:srcRect l="1781" t="2515" r="1231" b="2429"/>
          <a:stretch>
            <a:fillRect/>
          </a:stretch>
        </p:blipFill>
        <p:spPr bwMode="auto">
          <a:xfrm>
            <a:off x="1" y="0"/>
            <a:ext cx="12219608" cy="687705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EEF6CA30-1392-2142-86C8-B07E4D8A92B7}"/>
              </a:ext>
            </a:extLst>
          </p:cNvPr>
          <p:cNvSpPr/>
          <p:nvPr/>
        </p:nvSpPr>
        <p:spPr>
          <a:xfrm>
            <a:off x="-27608" y="-35603"/>
            <a:ext cx="12219608" cy="6877050"/>
          </a:xfrm>
          <a:prstGeom prst="rect">
            <a:avLst/>
          </a:prstGeom>
          <a:solidFill>
            <a:srgbClr val="000000">
              <a:alpha val="45882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sz="1100" dirty="0"/>
          </a:p>
        </p:txBody>
      </p:sp>
      <p:pic>
        <p:nvPicPr>
          <p:cNvPr id="19" name="圖片 18" descr="white hands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587" y="195685"/>
            <a:ext cx="988365" cy="701207"/>
          </a:xfrm>
          <a:prstGeom prst="rect">
            <a:avLst/>
          </a:prstGeom>
        </p:spPr>
      </p:pic>
      <p:pic>
        <p:nvPicPr>
          <p:cNvPr id="28" name="圖片 27" descr="Fii white color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310B7"/>
              </a:clrFrom>
              <a:clrTo>
                <a:srgbClr val="0310B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45425" y="287775"/>
            <a:ext cx="1544118" cy="5170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31383" y="5845083"/>
            <a:ext cx="35606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i="1" u="sng" dirty="0" smtClean="0">
                <a:solidFill>
                  <a:srgbClr val="FFFF00"/>
                </a:solidFill>
              </a:rPr>
              <a:t>Bac </a:t>
            </a:r>
            <a:r>
              <a:rPr lang="en-US" altLang="zh-CN" sz="2400" i="1" u="sng" dirty="0" err="1" smtClean="0">
                <a:solidFill>
                  <a:srgbClr val="FFFF00"/>
                </a:solidFill>
              </a:rPr>
              <a:t>Giang</a:t>
            </a:r>
            <a:r>
              <a:rPr lang="en-US" altLang="zh-CN" sz="2400" i="1" u="sng" dirty="0" smtClean="0">
                <a:solidFill>
                  <a:srgbClr val="FFFF00"/>
                </a:solidFill>
              </a:rPr>
              <a:t>: </a:t>
            </a:r>
            <a:r>
              <a:rPr lang="en-US" altLang="zh-CN" sz="2400" i="1" u="sng" dirty="0" smtClean="0">
                <a:solidFill>
                  <a:srgbClr val="FFFF00"/>
                </a:solidFill>
              </a:rPr>
              <a:t>2023.Aug.01</a:t>
            </a:r>
            <a:endParaRPr lang="en-US" sz="2400" i="1" u="sng" dirty="0">
              <a:solidFill>
                <a:srgbClr val="FFFF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33738" y="1831854"/>
            <a:ext cx="118748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rgbClr val="0099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Welcome to Foxconn Vietnam!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4578" y="5368030"/>
            <a:ext cx="59741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u="sng" dirty="0" err="1" smtClean="0">
                <a:solidFill>
                  <a:srgbClr val="FFFF00"/>
                </a:solidFill>
              </a:rPr>
              <a:t>Wifi</a:t>
            </a:r>
            <a:r>
              <a:rPr lang="en-US" altLang="zh-CN" sz="2800" i="1" u="sng" dirty="0" smtClean="0">
                <a:solidFill>
                  <a:srgbClr val="FFFF00"/>
                </a:solidFill>
              </a:rPr>
              <a:t>: Foxconn-GUEST</a:t>
            </a:r>
          </a:p>
          <a:p>
            <a:r>
              <a:rPr lang="en-US" sz="2800" i="1" u="sng" dirty="0" smtClean="0">
                <a:solidFill>
                  <a:srgbClr val="FFFF00"/>
                </a:solidFill>
              </a:rPr>
              <a:t>Password: </a:t>
            </a:r>
            <a:r>
              <a:rPr lang="en-US" sz="2800" i="1" u="sng" dirty="0" err="1" smtClean="0">
                <a:solidFill>
                  <a:srgbClr val="FFFF00"/>
                </a:solidFill>
              </a:rPr>
              <a:t>Foxconn@QC</a:t>
            </a:r>
            <a:r>
              <a:rPr lang="en-US" sz="2800" i="1" u="sng" dirty="0" smtClean="0">
                <a:solidFill>
                  <a:srgbClr val="FFFF00"/>
                </a:solidFill>
              </a:rPr>
              <a:t>!</a:t>
            </a:r>
            <a:endParaRPr lang="en-US" sz="2800" i="1" u="sng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245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7CA31C0-4144-487D-A0AE-ECE48BA02C7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4A78B15C-C54A-DD43-971E-0EF863BFE941}"/>
              </a:ext>
            </a:extLst>
          </p:cNvPr>
          <p:cNvSpPr txBox="1">
            <a:spLocks/>
          </p:cNvSpPr>
          <p:nvPr/>
        </p:nvSpPr>
        <p:spPr>
          <a:xfrm>
            <a:off x="247650" y="3014663"/>
            <a:ext cx="9586913" cy="62547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AGENDA</a:t>
            </a:r>
            <a:endParaRPr kumimoji="0" lang="zh-TW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Arial Unicode MS" pitchFamily="34" charset="-120"/>
              <a:cs typeface="Arial" panose="020B0604020202020204" pitchFamily="34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57792E7F-F531-08A0-6EF1-0CE4EAF22A7C}"/>
              </a:ext>
            </a:extLst>
          </p:cNvPr>
          <p:cNvSpPr txBox="1"/>
          <p:nvPr/>
        </p:nvSpPr>
        <p:spPr bwMode="auto">
          <a:xfrm>
            <a:off x="3609948" y="1590320"/>
            <a:ext cx="7040614" cy="461665"/>
          </a:xfrm>
          <a:prstGeom prst="rect">
            <a:avLst/>
          </a:prstGeom>
          <a:noFill/>
        </p:spPr>
        <p:txBody>
          <a:bodyPr wrap="square" lIns="108000" rIns="10800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Fii</a:t>
            </a: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kumimoji="1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Vietnam </a:t>
            </a: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Introduction &amp; Capability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 Unicode MS" pitchFamily="34" charset="-120"/>
              <a:cs typeface="Arial" panose="020B0604020202020204" pitchFamily="34" charset="0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CE79B11F-DD03-32A6-3BF6-063F9D3DC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6380" y="653434"/>
            <a:ext cx="74026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rIns="108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noProof="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 Review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33">
            <a:extLst>
              <a:ext uri="{FF2B5EF4-FFF2-40B4-BE49-F238E27FC236}">
                <a16:creationId xmlns:a16="http://schemas.microsoft.com/office/drawing/2014/main" id="{322E1E42-7DE1-2768-8F85-98C064BD5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6605" y="2395552"/>
            <a:ext cx="57659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rIns="108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Quality System &amp; ECN Process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pic>
        <p:nvPicPr>
          <p:cNvPr id="9" name="Graphic 9" descr="Badge 1 with solid fill">
            <a:extLst>
              <a:ext uri="{FF2B5EF4-FFF2-40B4-BE49-F238E27FC236}">
                <a16:creationId xmlns:a16="http://schemas.microsoft.com/office/drawing/2014/main" id="{9A3FBBCC-F572-C0BB-8587-4ACEDBB3CB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5548" y="482127"/>
            <a:ext cx="914400" cy="914400"/>
          </a:xfrm>
          <a:prstGeom prst="rect">
            <a:avLst/>
          </a:prstGeom>
        </p:spPr>
      </p:pic>
      <p:pic>
        <p:nvPicPr>
          <p:cNvPr id="10" name="Graphic 10" descr="Badge with solid fill">
            <a:extLst>
              <a:ext uri="{FF2B5EF4-FFF2-40B4-BE49-F238E27FC236}">
                <a16:creationId xmlns:a16="http://schemas.microsoft.com/office/drawing/2014/main" id="{5D5EF2CC-8795-04C3-6239-EE98ECF8CEF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5548" y="1365348"/>
            <a:ext cx="914400" cy="914400"/>
          </a:xfrm>
          <a:prstGeom prst="rect">
            <a:avLst/>
          </a:prstGeom>
        </p:spPr>
      </p:pic>
      <p:pic>
        <p:nvPicPr>
          <p:cNvPr id="11" name="Graphic 11" descr="Badge 3 with solid fill">
            <a:extLst>
              <a:ext uri="{FF2B5EF4-FFF2-40B4-BE49-F238E27FC236}">
                <a16:creationId xmlns:a16="http://schemas.microsoft.com/office/drawing/2014/main" id="{89F56F34-93FC-CF9B-4334-EBA2FB4E265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695548" y="2231991"/>
            <a:ext cx="914400" cy="914400"/>
          </a:xfrm>
          <a:prstGeom prst="rect">
            <a:avLst/>
          </a:prstGeom>
        </p:spPr>
      </p:pic>
      <p:pic>
        <p:nvPicPr>
          <p:cNvPr id="12" name="Graphic 12" descr="Badge 4 with solid fill">
            <a:extLst>
              <a:ext uri="{FF2B5EF4-FFF2-40B4-BE49-F238E27FC236}">
                <a16:creationId xmlns:a16="http://schemas.microsoft.com/office/drawing/2014/main" id="{CB73B717-91D4-63E9-0228-9A8E08CBF31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95548" y="3103971"/>
            <a:ext cx="914400" cy="914400"/>
          </a:xfrm>
          <a:prstGeom prst="rect">
            <a:avLst/>
          </a:prstGeom>
        </p:spPr>
      </p:pic>
      <p:sp>
        <p:nvSpPr>
          <p:cNvPr id="14" name="TextBox 33">
            <a:extLst>
              <a:ext uri="{FF2B5EF4-FFF2-40B4-BE49-F238E27FC236}">
                <a16:creationId xmlns:a16="http://schemas.microsoft.com/office/drawing/2014/main" id="{322E1E42-7DE1-2768-8F85-98C064BD5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6605" y="3357498"/>
            <a:ext cx="57659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rIns="108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Supply Chain</a:t>
            </a:r>
            <a:r>
              <a:rPr kumimoji="1" lang="en-US" altLang="ko-KR" sz="24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and Logistic Overview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15" name="TextBox 33">
            <a:extLst>
              <a:ext uri="{FF2B5EF4-FFF2-40B4-BE49-F238E27FC236}">
                <a16:creationId xmlns:a16="http://schemas.microsoft.com/office/drawing/2014/main" id="{322E1E42-7DE1-2768-8F85-98C064BD5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6380" y="4191977"/>
            <a:ext cx="57659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rIns="108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Foxconn</a:t>
            </a: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Vietnam CSR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pic>
        <p:nvPicPr>
          <p:cNvPr id="13" name="Graphic 4" descr="Badge 5 with solid fill">
            <a:extLst>
              <a:ext uri="{FF2B5EF4-FFF2-40B4-BE49-F238E27FC236}">
                <a16:creationId xmlns:a16="http://schemas.microsoft.com/office/drawing/2014/main" id="{9FE24030-A14B-252A-2DC0-8DBD1A0F300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695548" y="400014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414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4909 04 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" y="-1"/>
            <a:ext cx="12192001" cy="6900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CFF307-3F50-44B7-9B49-12ACA7B7F80D}" type="slidenum">
              <a:rPr lang="zh-TW" altLang="en-US" b="0" smtClean="0"/>
              <a:pPr/>
              <a:t>3</a:t>
            </a:fld>
            <a:endParaRPr lang="zh-TW" altLang="en-US" b="0" dirty="0"/>
          </a:p>
        </p:txBody>
      </p:sp>
      <p:pic>
        <p:nvPicPr>
          <p:cNvPr id="5" name="圖片 27" descr="Fii white color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310B7"/>
              </a:clrFrom>
              <a:clrTo>
                <a:srgbClr val="0310B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810185" y="0"/>
            <a:ext cx="1381815" cy="462681"/>
          </a:xfrm>
          <a:prstGeom prst="rect">
            <a:avLst/>
          </a:prstGeom>
        </p:spPr>
      </p:pic>
      <p:sp>
        <p:nvSpPr>
          <p:cNvPr id="7" name="文字方塊 5">
            <a:extLst>
              <a:ext uri="{FF2B5EF4-FFF2-40B4-BE49-F238E27FC236}">
                <a16:creationId xmlns:a16="http://schemas.microsoft.com/office/drawing/2014/main" id="{1603428E-C41D-1000-EB48-4E80335BAFAB}"/>
              </a:ext>
            </a:extLst>
          </p:cNvPr>
          <p:cNvSpPr txBox="1"/>
          <p:nvPr/>
        </p:nvSpPr>
        <p:spPr>
          <a:xfrm>
            <a:off x="222101" y="111394"/>
            <a:ext cx="62072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855726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3200" b="1" kern="0" dirty="0" smtClean="0">
                <a:solidFill>
                  <a:srgbClr val="FFC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Calibri" panose="020F07020304040A0204"/>
              </a:rPr>
              <a:t>Agenda – </a:t>
            </a:r>
            <a:r>
              <a:rPr lang="en-US" altLang="zh-TW" sz="3200" b="1" kern="0" dirty="0" smtClean="0">
                <a:solidFill>
                  <a:srgbClr val="FFC000"/>
                </a:solidFill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  <a:sym typeface="Calibri" panose="020F07020304040A0204"/>
              </a:rPr>
              <a:t>08/01</a:t>
            </a:r>
            <a:endParaRPr kumimoji="0" lang="en-US" altLang="zh-TW" sz="32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Arial" panose="020B0604020202020204" pitchFamily="34" charset="0"/>
              <a:ea typeface="新細明體" panose="02020500000000000000" pitchFamily="18" charset="-120"/>
              <a:cs typeface="Arial" panose="020B0604020202020204" pitchFamily="34" charset="0"/>
              <a:sym typeface="Calibri" panose="020F07020304040A0204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575011"/>
              </p:ext>
            </p:extLst>
          </p:nvPr>
        </p:nvGraphicFramePr>
        <p:xfrm>
          <a:off x="97136" y="696170"/>
          <a:ext cx="11997725" cy="4859971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653410">
                  <a:extLst>
                    <a:ext uri="{9D8B030D-6E8A-4147-A177-3AD203B41FA5}">
                      <a16:colId xmlns:a16="http://schemas.microsoft.com/office/drawing/2014/main" val="256025543"/>
                    </a:ext>
                  </a:extLst>
                </a:gridCol>
                <a:gridCol w="1167044">
                  <a:extLst>
                    <a:ext uri="{9D8B030D-6E8A-4147-A177-3AD203B41FA5}">
                      <a16:colId xmlns:a16="http://schemas.microsoft.com/office/drawing/2014/main" val="1153623257"/>
                    </a:ext>
                  </a:extLst>
                </a:gridCol>
                <a:gridCol w="1764792">
                  <a:extLst>
                    <a:ext uri="{9D8B030D-6E8A-4147-A177-3AD203B41FA5}">
                      <a16:colId xmlns:a16="http://schemas.microsoft.com/office/drawing/2014/main" val="1748427583"/>
                    </a:ext>
                  </a:extLst>
                </a:gridCol>
                <a:gridCol w="3449342">
                  <a:extLst>
                    <a:ext uri="{9D8B030D-6E8A-4147-A177-3AD203B41FA5}">
                      <a16:colId xmlns:a16="http://schemas.microsoft.com/office/drawing/2014/main" val="4179557261"/>
                    </a:ext>
                  </a:extLst>
                </a:gridCol>
                <a:gridCol w="4963137">
                  <a:extLst>
                    <a:ext uri="{9D8B030D-6E8A-4147-A177-3AD203B41FA5}">
                      <a16:colId xmlns:a16="http://schemas.microsoft.com/office/drawing/2014/main" val="3965479931"/>
                    </a:ext>
                  </a:extLst>
                </a:gridCol>
              </a:tblGrid>
              <a:tr h="610535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Date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Time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Location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Agenda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>
                    <a:solidFill>
                      <a:srgbClr val="66CC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Fii</a:t>
                      </a:r>
                      <a:r>
                        <a:rPr lang="en-US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Participants</a:t>
                      </a:r>
                      <a:endParaRPr lang="en-US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>
                    <a:solidFill>
                      <a:srgbClr val="66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6119919"/>
                  </a:ext>
                </a:extLst>
              </a:tr>
              <a:tr h="804693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en-US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01-Aug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08:30 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– </a:t>
                      </a:r>
                      <a:r>
                        <a:rPr lang="en-US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09:30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GZ </a:t>
                      </a:r>
                      <a:r>
                        <a:rPr lang="en-US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F01–1F-VIP2 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Greeting and </a:t>
                      </a:r>
                      <a:r>
                        <a:rPr lang="en-US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Fii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 introduction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extLst>
                  <a:ext uri="{0D108BD9-81ED-4DB2-BD59-A6C34878D82A}">
                    <a16:rowId xmlns:a16="http://schemas.microsoft.com/office/drawing/2014/main" val="262709335"/>
                  </a:ext>
                </a:extLst>
              </a:tr>
              <a:tr h="8046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09:30 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- </a:t>
                      </a:r>
                      <a:r>
                        <a:rPr lang="en-US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10:30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GZ F01–1F-VIP2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 smtClean="0">
                          <a:solidFill>
                            <a:srgbClr val="FFFF00"/>
                          </a:solidFill>
                          <a:effectLst/>
                        </a:rPr>
                        <a:t>CIP review</a:t>
                      </a:r>
                      <a:endParaRPr lang="en-US" sz="1600" b="1" i="0" u="none" strike="noStrike" dirty="0">
                        <a:solidFill>
                          <a:srgbClr val="FFFF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CB Lin</a:t>
                      </a:r>
                      <a:r>
                        <a:rPr lang="en-US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, David Yin, Toney </a:t>
                      </a:r>
                      <a:r>
                        <a:rPr lang="en-US" sz="1600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Tu</a:t>
                      </a:r>
                      <a:r>
                        <a:rPr lang="en-US" sz="1600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, Mark Wu, Cheng </a:t>
                      </a:r>
                      <a:r>
                        <a:rPr lang="en-US" sz="1600" u="none" strike="noStrike" baseline="0" dirty="0" err="1" smtClean="0">
                          <a:solidFill>
                            <a:schemeClr val="bg1"/>
                          </a:solidFill>
                          <a:effectLst/>
                        </a:rPr>
                        <a:t>Lun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extLst>
                  <a:ext uri="{0D108BD9-81ED-4DB2-BD59-A6C34878D82A}">
                    <a16:rowId xmlns:a16="http://schemas.microsoft.com/office/drawing/2014/main" val="1665284481"/>
                  </a:ext>
                </a:extLst>
              </a:tr>
              <a:tr h="8046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10:30 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– </a:t>
                      </a:r>
                      <a:r>
                        <a:rPr lang="en-US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11:30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GZ FM Zone-M11-2F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IQC/Warehouse working process and </a:t>
                      </a:r>
                    </a:p>
                    <a:p>
                      <a:pPr algn="l" fontAlgn="b"/>
                      <a:r>
                        <a:rPr lang="en-US" sz="1600" b="1" u="none" strike="noStrike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system management.</a:t>
                      </a:r>
                      <a:endParaRPr lang="en-US" sz="1600" b="1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CB Lin, Toney </a:t>
                      </a:r>
                      <a:r>
                        <a:rPr lang="en-US" sz="1600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Tu</a:t>
                      </a:r>
                      <a:r>
                        <a:rPr lang="en-US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, Ben Trinh, Lam Chu, Ken Pham, Li de, Antony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extLst>
                  <a:ext uri="{0D108BD9-81ED-4DB2-BD59-A6C34878D82A}">
                    <a16:rowId xmlns:a16="http://schemas.microsoft.com/office/drawing/2014/main" val="2237434859"/>
                  </a:ext>
                </a:extLst>
              </a:tr>
              <a:tr h="6127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11:30 – 13:00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GZ F01–1F-VIP2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Lunch &amp; break time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CB Lin, </a:t>
                      </a:r>
                      <a:r>
                        <a:rPr lang="en-US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David Yin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extLst>
                  <a:ext uri="{0D108BD9-81ED-4DB2-BD59-A6C34878D82A}">
                    <a16:rowId xmlns:a16="http://schemas.microsoft.com/office/drawing/2014/main" val="2282864425"/>
                  </a:ext>
                </a:extLst>
              </a:tr>
              <a:tr h="654440"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13:00</a:t>
                      </a:r>
                      <a:r>
                        <a:rPr lang="en-US" sz="16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–</a:t>
                      </a:r>
                      <a:r>
                        <a:rPr lang="en-US" sz="16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16:00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GZ FM Zone-F16-1F</a:t>
                      </a:r>
                      <a:endParaRPr lang="en-US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kern="1200" dirty="0" smtClean="0">
                          <a:solidFill>
                            <a:srgbClr val="FFFF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Audit full process from Kitting/SMT/PTH</a:t>
                      </a:r>
                      <a:endParaRPr lang="en-US" sz="1600" b="1" u="none" strike="noStrike" kern="1200" dirty="0">
                        <a:solidFill>
                          <a:srgbClr val="FFFF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CB Lin, Toney </a:t>
                      </a:r>
                      <a:r>
                        <a:rPr lang="en-US" sz="1600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Tu</a:t>
                      </a:r>
                      <a:r>
                        <a:rPr lang="en-US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, Ben Trinh, </a:t>
                      </a:r>
                      <a:r>
                        <a:rPr lang="en-US" sz="1600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Wen Yong, Wen-Hai, Cheng-</a:t>
                      </a:r>
                      <a:r>
                        <a:rPr lang="en-US" sz="1600" u="none" strike="noStrike" baseline="0" dirty="0" err="1" smtClean="0">
                          <a:solidFill>
                            <a:schemeClr val="bg1"/>
                          </a:solidFill>
                          <a:effectLst/>
                        </a:rPr>
                        <a:t>Lun</a:t>
                      </a:r>
                      <a:r>
                        <a:rPr lang="en-US" sz="1600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, Wei-gen</a:t>
                      </a:r>
                      <a:endParaRPr lang="en-US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extLst>
                  <a:ext uri="{0D108BD9-81ED-4DB2-BD59-A6C34878D82A}">
                    <a16:rowId xmlns:a16="http://schemas.microsoft.com/office/drawing/2014/main" val="2271610977"/>
                  </a:ext>
                </a:extLst>
              </a:tr>
              <a:tr h="568207">
                <a:tc vMerge="1"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16:00</a:t>
                      </a:r>
                      <a:r>
                        <a:rPr lang="en-US" sz="1600" b="0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– 17:30</a:t>
                      </a:r>
                      <a:endParaRPr lang="en-US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GZ F01–1F-VIP2</a:t>
                      </a:r>
                      <a:endParaRPr lang="en-US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Close meeting </a:t>
                      </a:r>
                      <a:r>
                        <a:rPr lang="en-US" sz="1600" b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day 1</a:t>
                      </a:r>
                      <a:endParaRPr lang="en-US" sz="1600" b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311" marR="7311" marT="7311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CB Lin, Toney </a:t>
                      </a:r>
                      <a:r>
                        <a:rPr lang="en-US" sz="1600" u="none" strike="noStrike" dirty="0" err="1" smtClean="0">
                          <a:solidFill>
                            <a:schemeClr val="bg1"/>
                          </a:solidFill>
                          <a:effectLst/>
                        </a:rPr>
                        <a:t>Tu</a:t>
                      </a:r>
                      <a:r>
                        <a:rPr lang="en-US" sz="1600" u="none" strike="noStrike" dirty="0" smtClean="0">
                          <a:solidFill>
                            <a:schemeClr val="bg1"/>
                          </a:solidFill>
                          <a:effectLst/>
                        </a:rPr>
                        <a:t>, Ben Trinh, Mark Wu,</a:t>
                      </a:r>
                      <a:r>
                        <a:rPr lang="en-US" sz="1600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 Cheng </a:t>
                      </a:r>
                      <a:r>
                        <a:rPr lang="en-US" sz="1600" u="none" strike="noStrike" baseline="0" dirty="0" err="1" smtClean="0">
                          <a:solidFill>
                            <a:schemeClr val="bg1"/>
                          </a:solidFill>
                          <a:effectLst/>
                        </a:rPr>
                        <a:t>Lun</a:t>
                      </a:r>
                      <a:r>
                        <a:rPr lang="en-US" sz="1600" u="none" strike="noStrike" baseline="0" dirty="0" smtClean="0">
                          <a:solidFill>
                            <a:schemeClr val="bg1"/>
                          </a:solidFill>
                          <a:effectLst/>
                        </a:rPr>
                        <a:t>, Michael</a:t>
                      </a:r>
                      <a:endParaRPr lang="en-US" sz="1600" b="0" i="0" u="none" strike="noStrike" dirty="0" smtClean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11" marR="7311" marT="7311" marB="0" anchor="ctr"/>
                </a:tc>
                <a:extLst>
                  <a:ext uri="{0D108BD9-81ED-4DB2-BD59-A6C34878D82A}">
                    <a16:rowId xmlns:a16="http://schemas.microsoft.com/office/drawing/2014/main" val="18100725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736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7CA31C0-4144-487D-A0AE-ECE48BA02C7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4A78B15C-C54A-DD43-971E-0EF863BFE941}"/>
              </a:ext>
            </a:extLst>
          </p:cNvPr>
          <p:cNvSpPr txBox="1">
            <a:spLocks/>
          </p:cNvSpPr>
          <p:nvPr/>
        </p:nvSpPr>
        <p:spPr>
          <a:xfrm>
            <a:off x="247650" y="3014663"/>
            <a:ext cx="9586913" cy="62547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AGENDA</a:t>
            </a:r>
            <a:endParaRPr kumimoji="0" lang="zh-TW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Arial Unicode MS" pitchFamily="34" charset="-120"/>
              <a:cs typeface="Arial" panose="020B0604020202020204" pitchFamily="34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57792E7F-F531-08A0-6EF1-0CE4EAF22A7C}"/>
              </a:ext>
            </a:extLst>
          </p:cNvPr>
          <p:cNvSpPr txBox="1"/>
          <p:nvPr/>
        </p:nvSpPr>
        <p:spPr bwMode="auto">
          <a:xfrm>
            <a:off x="3609948" y="1590320"/>
            <a:ext cx="7040614" cy="461665"/>
          </a:xfrm>
          <a:prstGeom prst="rect">
            <a:avLst/>
          </a:prstGeom>
          <a:noFill/>
        </p:spPr>
        <p:txBody>
          <a:bodyPr wrap="square" lIns="108000" rIns="10800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Fii</a:t>
            </a: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kumimoji="1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Vietnam </a:t>
            </a: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Introduction &amp; Capability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Arial Unicode MS" pitchFamily="34" charset="-120"/>
              <a:cs typeface="Arial" panose="020B0604020202020204" pitchFamily="34" charset="0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CE79B11F-DD03-32A6-3BF6-063F9D3DC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6380" y="653434"/>
            <a:ext cx="74026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rIns="108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noProof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 Review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33">
            <a:extLst>
              <a:ext uri="{FF2B5EF4-FFF2-40B4-BE49-F238E27FC236}">
                <a16:creationId xmlns:a16="http://schemas.microsoft.com/office/drawing/2014/main" id="{322E1E42-7DE1-2768-8F85-98C064BD5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6605" y="2395552"/>
            <a:ext cx="57659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rIns="108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Quality System &amp; ECN Process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pic>
        <p:nvPicPr>
          <p:cNvPr id="9" name="Graphic 9" descr="Badge 1 with solid fill">
            <a:extLst>
              <a:ext uri="{FF2B5EF4-FFF2-40B4-BE49-F238E27FC236}">
                <a16:creationId xmlns:a16="http://schemas.microsoft.com/office/drawing/2014/main" id="{9A3FBBCC-F572-C0BB-8587-4ACEDBB3CB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5548" y="482127"/>
            <a:ext cx="914400" cy="914400"/>
          </a:xfrm>
          <a:prstGeom prst="rect">
            <a:avLst/>
          </a:prstGeom>
        </p:spPr>
      </p:pic>
      <p:pic>
        <p:nvPicPr>
          <p:cNvPr id="10" name="Graphic 10" descr="Badge with solid fill">
            <a:extLst>
              <a:ext uri="{FF2B5EF4-FFF2-40B4-BE49-F238E27FC236}">
                <a16:creationId xmlns:a16="http://schemas.microsoft.com/office/drawing/2014/main" id="{5D5EF2CC-8795-04C3-6239-EE98ECF8CEF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5548" y="1365348"/>
            <a:ext cx="914400" cy="914400"/>
          </a:xfrm>
          <a:prstGeom prst="rect">
            <a:avLst/>
          </a:prstGeom>
        </p:spPr>
      </p:pic>
      <p:pic>
        <p:nvPicPr>
          <p:cNvPr id="11" name="Graphic 11" descr="Badge 3 with solid fill">
            <a:extLst>
              <a:ext uri="{FF2B5EF4-FFF2-40B4-BE49-F238E27FC236}">
                <a16:creationId xmlns:a16="http://schemas.microsoft.com/office/drawing/2014/main" id="{89F56F34-93FC-CF9B-4334-EBA2FB4E265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695548" y="2231991"/>
            <a:ext cx="914400" cy="914400"/>
          </a:xfrm>
          <a:prstGeom prst="rect">
            <a:avLst/>
          </a:prstGeom>
        </p:spPr>
      </p:pic>
      <p:pic>
        <p:nvPicPr>
          <p:cNvPr id="12" name="Graphic 12" descr="Badge 4 with solid fill">
            <a:extLst>
              <a:ext uri="{FF2B5EF4-FFF2-40B4-BE49-F238E27FC236}">
                <a16:creationId xmlns:a16="http://schemas.microsoft.com/office/drawing/2014/main" id="{CB73B717-91D4-63E9-0228-9A8E08CBF31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95548" y="3103971"/>
            <a:ext cx="914400" cy="914400"/>
          </a:xfrm>
          <a:prstGeom prst="rect">
            <a:avLst/>
          </a:prstGeom>
        </p:spPr>
      </p:pic>
      <p:sp>
        <p:nvSpPr>
          <p:cNvPr id="14" name="TextBox 33">
            <a:extLst>
              <a:ext uri="{FF2B5EF4-FFF2-40B4-BE49-F238E27FC236}">
                <a16:creationId xmlns:a16="http://schemas.microsoft.com/office/drawing/2014/main" id="{322E1E42-7DE1-2768-8F85-98C064BD5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6605" y="3357498"/>
            <a:ext cx="57659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rIns="108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Supply Chain</a:t>
            </a:r>
            <a:r>
              <a:rPr kumimoji="1" lang="en-US" altLang="ko-KR" sz="24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and Logistic Overview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15" name="TextBox 33">
            <a:extLst>
              <a:ext uri="{FF2B5EF4-FFF2-40B4-BE49-F238E27FC236}">
                <a16:creationId xmlns:a16="http://schemas.microsoft.com/office/drawing/2014/main" id="{322E1E42-7DE1-2768-8F85-98C064BD5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6380" y="4191977"/>
            <a:ext cx="57659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rIns="108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Foxconn</a:t>
            </a: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Vietnam CSR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pic>
        <p:nvPicPr>
          <p:cNvPr id="13" name="Graphic 4" descr="Badge 5 with solid fill">
            <a:extLst>
              <a:ext uri="{FF2B5EF4-FFF2-40B4-BE49-F238E27FC236}">
                <a16:creationId xmlns:a16="http://schemas.microsoft.com/office/drawing/2014/main" id="{9FE24030-A14B-252A-2DC0-8DBD1A0F300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695548" y="400014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09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版面配置區 12">
            <a:extLst>
              <a:ext uri="{FF2B5EF4-FFF2-40B4-BE49-F238E27FC236}">
                <a16:creationId xmlns:a16="http://schemas.microsoft.com/office/drawing/2014/main" id="{CC527B18-CAE4-9840-BD02-49320653469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3" t="5030" r="22483"/>
          <a:stretch/>
        </p:blipFill>
        <p:spPr>
          <a:xfrm>
            <a:off x="4031691" y="217637"/>
            <a:ext cx="3050329" cy="1915964"/>
          </a:xfrm>
          <a:prstGeom prst="rect">
            <a:avLst/>
          </a:prstGeom>
        </p:spPr>
      </p:pic>
      <p:pic>
        <p:nvPicPr>
          <p:cNvPr id="3" name="圖片版面配置區 5">
            <a:extLst>
              <a:ext uri="{FF2B5EF4-FFF2-40B4-BE49-F238E27FC236}">
                <a16:creationId xmlns:a16="http://schemas.microsoft.com/office/drawing/2014/main" id="{B6F4B86D-9279-E349-A1BD-7AAB4DA0523E}"/>
              </a:ext>
            </a:extLst>
          </p:cNvPr>
          <p:cNvPicPr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2" r="11642"/>
          <a:stretch>
            <a:fillRect/>
          </a:stretch>
        </p:blipFill>
        <p:spPr>
          <a:xfrm>
            <a:off x="4032860" y="2349565"/>
            <a:ext cx="3046811" cy="2070040"/>
          </a:xfrm>
          <a:prstGeom prst="rect">
            <a:avLst/>
          </a:prstGeom>
        </p:spPr>
      </p:pic>
      <p:pic>
        <p:nvPicPr>
          <p:cNvPr id="8" name="Picture 2" descr="斗笠下那抹温柔的越南风情_传统">
            <a:extLst>
              <a:ext uri="{FF2B5EF4-FFF2-40B4-BE49-F238E27FC236}">
                <a16:creationId xmlns:a16="http://schemas.microsoft.com/office/drawing/2014/main" id="{0B24F16E-31F8-8B4D-A9E6-79EF5020D9D9}"/>
              </a:ext>
            </a:extLst>
          </p:cNvPr>
          <p:cNvPicPr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1692" y="4738255"/>
            <a:ext cx="3065485" cy="1842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07A7F306-C3E3-1140-ADC9-124BDA717B09}"/>
              </a:ext>
            </a:extLst>
          </p:cNvPr>
          <p:cNvSpPr/>
          <p:nvPr/>
        </p:nvSpPr>
        <p:spPr>
          <a:xfrm>
            <a:off x="7162812" y="180109"/>
            <a:ext cx="4724388" cy="6400799"/>
          </a:xfrm>
          <a:prstGeom prst="rect">
            <a:avLst/>
          </a:prstGeom>
          <a:solidFill>
            <a:srgbClr val="FFFFFF">
              <a:alpha val="2313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569C1F3-A6B1-0743-8223-55BA6BFE7CB3}"/>
              </a:ext>
            </a:extLst>
          </p:cNvPr>
          <p:cNvSpPr/>
          <p:nvPr/>
        </p:nvSpPr>
        <p:spPr>
          <a:xfrm>
            <a:off x="7287488" y="619661"/>
            <a:ext cx="400396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4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Welcome</a:t>
            </a:r>
          </a:p>
          <a:p>
            <a:r>
              <a:rPr lang="en-US" altLang="zh-CN" sz="44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zh-TW" altLang="en-US" sz="44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Foxconn Vietnam</a:t>
            </a:r>
            <a:r>
              <a:rPr lang="en-US" altLang="zh-TW" sz="4400" b="1" i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!!!</a:t>
            </a:r>
            <a:endParaRPr lang="en-US" altLang="zh-TW" sz="4400" b="1" i="1" dirty="0">
              <a:solidFill>
                <a:schemeClr val="accent4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越南的地图pdf.jpg" descr="越南的地图pdf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0955" y="180109"/>
            <a:ext cx="3657590" cy="6442363"/>
          </a:xfrm>
          <a:prstGeom prst="rect">
            <a:avLst/>
          </a:prstGeom>
          <a:noFill/>
          <a:ln w="28575">
            <a:noFill/>
            <a:miter lim="400000"/>
            <a:headEnd/>
            <a:tailEnd/>
          </a:ln>
        </p:spPr>
      </p:pic>
      <p:sp>
        <p:nvSpPr>
          <p:cNvPr id="14" name="Rectangle 39">
            <a:extLst>
              <a:ext uri="{FF2B5EF4-FFF2-40B4-BE49-F238E27FC236}">
                <a16:creationId xmlns:a16="http://schemas.microsoft.com/office/drawing/2014/main" id="{668F4CDC-FDB5-C64F-AC70-D86BE23A14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489" y="5631169"/>
            <a:ext cx="3648205" cy="1027076"/>
          </a:xfrm>
          <a:prstGeom prst="rect">
            <a:avLst/>
          </a:prstGeom>
          <a:solidFill>
            <a:srgbClr val="CCFFFF">
              <a:alpha val="67000"/>
            </a:srgbClr>
          </a:solidFill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239999">
              <a:lnSpc>
                <a:spcPts val="1800"/>
              </a:lnSpc>
              <a:buClr>
                <a:srgbClr val="000000"/>
              </a:buClr>
              <a:buFont typeface="Arial"/>
              <a:buNone/>
              <a:tabLst>
                <a:tab pos="180000" algn="l"/>
              </a:tabLst>
              <a:defRPr/>
            </a:pPr>
            <a:r>
              <a:rPr lang="en-US" altLang="zh-TW" sz="1200" b="1" kern="0" dirty="0">
                <a:solidFill>
                  <a:srgbClr val="0000FF"/>
                </a:solidFill>
                <a:cs typeface="Calibri" panose="020F0502020204030204" pitchFamily="34" charset="0"/>
                <a:sym typeface="Arial"/>
              </a:rPr>
              <a:t>Area               : 331,410 km</a:t>
            </a:r>
            <a:r>
              <a:rPr lang="en-US" altLang="zh-CN" sz="1200" b="1" kern="0" baseline="30000" dirty="0">
                <a:solidFill>
                  <a:srgbClr val="0000FF"/>
                </a:solidFill>
                <a:cs typeface="Calibri" panose="020F0502020204030204" pitchFamily="34" charset="0"/>
                <a:sym typeface="Arial"/>
              </a:rPr>
              <a:t>2</a:t>
            </a:r>
            <a:r>
              <a:rPr lang="en-US" altLang="zh-TW" sz="1200" b="1" kern="0" dirty="0">
                <a:solidFill>
                  <a:srgbClr val="0000FF"/>
                </a:solidFill>
                <a:cs typeface="Calibri" panose="020F0502020204030204" pitchFamily="34" charset="0"/>
                <a:sym typeface="Arial"/>
              </a:rPr>
              <a:t> 	</a:t>
            </a:r>
          </a:p>
          <a:p>
            <a:pPr defTabSz="239999">
              <a:lnSpc>
                <a:spcPts val="1600"/>
              </a:lnSpc>
              <a:buClr>
                <a:srgbClr val="000000"/>
              </a:buClr>
              <a:buFont typeface="Arial"/>
              <a:buNone/>
              <a:tabLst>
                <a:tab pos="180000" algn="l"/>
              </a:tabLst>
              <a:defRPr/>
            </a:pPr>
            <a:r>
              <a:rPr lang="en-US" altLang="zh-TW" sz="1100" b="1" kern="0" dirty="0">
                <a:solidFill>
                  <a:srgbClr val="0000FF"/>
                </a:solidFill>
                <a:cs typeface="Calibri" panose="020F0502020204030204" pitchFamily="34" charset="0"/>
                <a:sym typeface="Arial"/>
              </a:rPr>
              <a:t>(64 provinces + 4 municipalities)</a:t>
            </a:r>
          </a:p>
          <a:p>
            <a:pPr defTabSz="274320">
              <a:lnSpc>
                <a:spcPts val="1800"/>
              </a:lnSpc>
              <a:buClr>
                <a:srgbClr val="000000"/>
              </a:buClr>
              <a:buFont typeface="Arial"/>
              <a:buNone/>
              <a:tabLst>
                <a:tab pos="180000" algn="l"/>
              </a:tabLst>
              <a:defRPr/>
            </a:pPr>
            <a:r>
              <a:rPr lang="en-US" altLang="zh-TW" sz="1200" b="1" kern="0" dirty="0">
                <a:solidFill>
                  <a:srgbClr val="0000FF"/>
                </a:solidFill>
                <a:cs typeface="Calibri" panose="020F0502020204030204" pitchFamily="34" charset="0"/>
                <a:sym typeface="Arial"/>
              </a:rPr>
              <a:t>Population	: </a:t>
            </a:r>
            <a:r>
              <a:rPr lang="en-US" altLang="zh-TW" sz="1200" b="1" kern="0" dirty="0" smtClean="0">
                <a:solidFill>
                  <a:srgbClr val="0000FF"/>
                </a:solidFill>
                <a:cs typeface="Calibri" panose="020F0502020204030204" pitchFamily="34" charset="0"/>
                <a:sym typeface="Arial"/>
              </a:rPr>
              <a:t>99 </a:t>
            </a:r>
            <a:r>
              <a:rPr lang="en-US" altLang="zh-TW" sz="1200" b="1" kern="0" dirty="0">
                <a:solidFill>
                  <a:srgbClr val="0000FF"/>
                </a:solidFill>
                <a:cs typeface="Calibri" panose="020F0502020204030204" pitchFamily="34" charset="0"/>
                <a:sym typeface="Arial"/>
              </a:rPr>
              <a:t>million </a:t>
            </a:r>
            <a:r>
              <a:rPr lang="en-US" altLang="zh-TW" sz="1200" b="1" kern="0" dirty="0" smtClean="0">
                <a:solidFill>
                  <a:srgbClr val="0000FF"/>
                </a:solidFill>
                <a:cs typeface="Calibri" panose="020F0502020204030204" pitchFamily="34" charset="0"/>
                <a:sym typeface="Arial"/>
              </a:rPr>
              <a:t>(2023)</a:t>
            </a:r>
            <a:endParaRPr lang="en-US" altLang="zh-TW" sz="1200" b="1" kern="0" dirty="0">
              <a:solidFill>
                <a:srgbClr val="0000FF"/>
              </a:solidFill>
              <a:cs typeface="Calibri" panose="020F0502020204030204" pitchFamily="34" charset="0"/>
              <a:sym typeface="Arial"/>
            </a:endParaRPr>
          </a:p>
          <a:p>
            <a:pPr>
              <a:lnSpc>
                <a:spcPts val="1800"/>
              </a:lnSpc>
              <a:buClr>
                <a:srgbClr val="000000"/>
              </a:buClr>
              <a:buFont typeface="Arial"/>
              <a:buNone/>
              <a:tabLst>
                <a:tab pos="180000" algn="l"/>
              </a:tabLst>
              <a:defRPr/>
            </a:pPr>
            <a:r>
              <a:rPr lang="en-US" altLang="zh-TW" sz="1200" b="1" kern="0" dirty="0">
                <a:solidFill>
                  <a:srgbClr val="0000FF"/>
                </a:solidFill>
                <a:cs typeface="Calibri" panose="020F0502020204030204" pitchFamily="34" charset="0"/>
                <a:sym typeface="Arial"/>
              </a:rPr>
              <a:t>Labor force   : </a:t>
            </a:r>
            <a:r>
              <a:rPr lang="en-US" altLang="zh-TW" sz="1200" b="1" kern="0" dirty="0" smtClean="0">
                <a:solidFill>
                  <a:srgbClr val="0000FF"/>
                </a:solidFill>
                <a:cs typeface="Calibri" panose="020F0502020204030204" pitchFamily="34" charset="0"/>
                <a:sym typeface="Arial"/>
              </a:rPr>
              <a:t>52 </a:t>
            </a:r>
            <a:r>
              <a:rPr lang="en-US" altLang="zh-TW" sz="1200" b="1" kern="0" dirty="0">
                <a:solidFill>
                  <a:srgbClr val="0000FF"/>
                </a:solidFill>
                <a:cs typeface="Calibri" panose="020F0502020204030204" pitchFamily="34" charset="0"/>
                <a:sym typeface="Arial"/>
              </a:rPr>
              <a:t>million (</a:t>
            </a:r>
            <a:r>
              <a:rPr lang="en-US" altLang="zh-TW" sz="1200" b="1" kern="0" dirty="0" smtClean="0">
                <a:solidFill>
                  <a:srgbClr val="0000FF"/>
                </a:solidFill>
                <a:cs typeface="Calibri" panose="020F0502020204030204" pitchFamily="34" charset="0"/>
                <a:sym typeface="Arial"/>
              </a:rPr>
              <a:t>2023) </a:t>
            </a:r>
            <a:endParaRPr lang="en-US" altLang="zh-TW" sz="1200" b="1" kern="0" dirty="0">
              <a:solidFill>
                <a:srgbClr val="0000FF"/>
              </a:solidFill>
              <a:cs typeface="Calibri" panose="020F0502020204030204" pitchFamily="34" charset="0"/>
              <a:sym typeface="Arial"/>
            </a:endParaRPr>
          </a:p>
          <a:p>
            <a:pPr>
              <a:lnSpc>
                <a:spcPct val="50000"/>
              </a:lnSpc>
              <a:spcBef>
                <a:spcPct val="15000"/>
              </a:spcBef>
              <a:spcAft>
                <a:spcPct val="55000"/>
              </a:spcAft>
              <a:buClr>
                <a:srgbClr val="000000"/>
              </a:buClr>
              <a:buFont typeface="Arial"/>
              <a:buNone/>
              <a:tabLst>
                <a:tab pos="180000" algn="l"/>
              </a:tabLst>
              <a:defRPr/>
            </a:pPr>
            <a:endParaRPr lang="en-US" altLang="zh-TW" sz="100" kern="0" dirty="0">
              <a:solidFill>
                <a:srgbClr val="0000FF"/>
              </a:solidFill>
              <a:cs typeface="Calibri" panose="020F0502020204030204" pitchFamily="34" charset="0"/>
              <a:sym typeface="Arial"/>
            </a:endParaRPr>
          </a:p>
        </p:txBody>
      </p:sp>
      <p:pic>
        <p:nvPicPr>
          <p:cNvPr id="174081" name="Picture 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93997" y="3380509"/>
            <a:ext cx="4285383" cy="2835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Oval 34">
            <a:extLst>
              <a:ext uri="{FF2B5EF4-FFF2-40B4-BE49-F238E27FC236}">
                <a16:creationId xmlns:a16="http://schemas.microsoft.com/office/drawing/2014/main" id="{48917308-7054-6949-B6F4-1D920C31C3B3}"/>
              </a:ext>
            </a:extLst>
          </p:cNvPr>
          <p:cNvSpPr/>
          <p:nvPr/>
        </p:nvSpPr>
        <p:spPr>
          <a:xfrm>
            <a:off x="1976747" y="1052941"/>
            <a:ext cx="195943" cy="195943"/>
          </a:xfrm>
          <a:prstGeom prst="ellipse">
            <a:avLst/>
          </a:prstGeom>
          <a:solidFill>
            <a:srgbClr val="00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34">
            <a:extLst>
              <a:ext uri="{FF2B5EF4-FFF2-40B4-BE49-F238E27FC236}">
                <a16:creationId xmlns:a16="http://schemas.microsoft.com/office/drawing/2014/main" id="{48917308-7054-6949-B6F4-1D920C31C3B3}"/>
              </a:ext>
            </a:extLst>
          </p:cNvPr>
          <p:cNvSpPr/>
          <p:nvPr/>
        </p:nvSpPr>
        <p:spPr>
          <a:xfrm>
            <a:off x="2281547" y="1108359"/>
            <a:ext cx="195943" cy="195943"/>
          </a:xfrm>
          <a:prstGeom prst="ellipse">
            <a:avLst/>
          </a:prstGeom>
          <a:solidFill>
            <a:srgbClr val="00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34">
            <a:extLst>
              <a:ext uri="{FF2B5EF4-FFF2-40B4-BE49-F238E27FC236}">
                <a16:creationId xmlns:a16="http://schemas.microsoft.com/office/drawing/2014/main" id="{48917308-7054-6949-B6F4-1D920C31C3B3}"/>
              </a:ext>
            </a:extLst>
          </p:cNvPr>
          <p:cNvSpPr/>
          <p:nvPr/>
        </p:nvSpPr>
        <p:spPr>
          <a:xfrm>
            <a:off x="1907475" y="1233050"/>
            <a:ext cx="195943" cy="195943"/>
          </a:xfrm>
          <a:prstGeom prst="ellipse">
            <a:avLst/>
          </a:prstGeom>
          <a:solidFill>
            <a:srgbClr val="00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704108" y="180109"/>
            <a:ext cx="1233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3399"/>
                </a:solidFill>
              </a:rPr>
              <a:t>Bac</a:t>
            </a:r>
            <a:r>
              <a:rPr lang="en-US" dirty="0" smtClean="0">
                <a:solidFill>
                  <a:srgbClr val="FF3399"/>
                </a:solidFill>
              </a:rPr>
              <a:t> </a:t>
            </a:r>
            <a:r>
              <a:rPr lang="en-US" dirty="0" err="1" smtClean="0">
                <a:solidFill>
                  <a:srgbClr val="FF3399"/>
                </a:solidFill>
              </a:rPr>
              <a:t>Giang</a:t>
            </a:r>
            <a:endParaRPr lang="en-US" dirty="0">
              <a:solidFill>
                <a:srgbClr val="FF3399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9497" y="249382"/>
            <a:ext cx="1233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3399"/>
                </a:solidFill>
              </a:rPr>
              <a:t>Bac</a:t>
            </a:r>
            <a:r>
              <a:rPr lang="en-US" dirty="0" smtClean="0">
                <a:solidFill>
                  <a:srgbClr val="FF3399"/>
                </a:solidFill>
              </a:rPr>
              <a:t> </a:t>
            </a:r>
            <a:r>
              <a:rPr lang="en-US" dirty="0" err="1" smtClean="0">
                <a:solidFill>
                  <a:srgbClr val="FF3399"/>
                </a:solidFill>
              </a:rPr>
              <a:t>Ninh</a:t>
            </a:r>
            <a:endParaRPr lang="en-US" dirty="0">
              <a:solidFill>
                <a:srgbClr val="FF3399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76959" y="471055"/>
            <a:ext cx="1343883" cy="369332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3399"/>
                </a:solidFill>
              </a:rPr>
              <a:t>Quang</a:t>
            </a:r>
            <a:r>
              <a:rPr lang="en-US" dirty="0" smtClean="0">
                <a:solidFill>
                  <a:srgbClr val="FF3399"/>
                </a:solidFill>
              </a:rPr>
              <a:t> </a:t>
            </a:r>
            <a:r>
              <a:rPr lang="en-US" dirty="0" err="1" smtClean="0">
                <a:solidFill>
                  <a:srgbClr val="FF3399"/>
                </a:solidFill>
              </a:rPr>
              <a:t>Ninh</a:t>
            </a:r>
            <a:endParaRPr lang="en-US" dirty="0">
              <a:solidFill>
                <a:srgbClr val="FF3399"/>
              </a:solidFill>
            </a:endParaRPr>
          </a:p>
        </p:txBody>
      </p:sp>
      <p:cxnSp>
        <p:nvCxnSpPr>
          <p:cNvPr id="23" name="Straight Arrow Connector 22"/>
          <p:cNvCxnSpPr>
            <a:stCxn id="16" idx="7"/>
          </p:cNvCxnSpPr>
          <p:nvPr/>
        </p:nvCxnSpPr>
        <p:spPr>
          <a:xfrm flipV="1">
            <a:off x="2448795" y="831273"/>
            <a:ext cx="266696" cy="3057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5" idx="7"/>
            <a:endCxn id="19" idx="2"/>
          </p:cNvCxnSpPr>
          <p:nvPr/>
        </p:nvCxnSpPr>
        <p:spPr>
          <a:xfrm flipV="1">
            <a:off x="2143995" y="549441"/>
            <a:ext cx="176641" cy="5321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7" idx="1"/>
          </p:cNvCxnSpPr>
          <p:nvPr/>
        </p:nvCxnSpPr>
        <p:spPr>
          <a:xfrm flipH="1" flipV="1">
            <a:off x="1177637" y="554183"/>
            <a:ext cx="758533" cy="7075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2535385" y="5666508"/>
            <a:ext cx="13993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solidFill>
                  <a:srgbClr val="FF3399"/>
                </a:solidFill>
              </a:rPr>
              <a:t>Foxonn</a:t>
            </a:r>
            <a:r>
              <a:rPr lang="en-US" sz="1400" dirty="0" smtClean="0">
                <a:solidFill>
                  <a:srgbClr val="FF3399"/>
                </a:solidFill>
              </a:rPr>
              <a:t> footprint</a:t>
            </a:r>
            <a:endParaRPr lang="en-US" sz="1400" dirty="0">
              <a:solidFill>
                <a:srgbClr val="FF3399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48917308-7054-6949-B6F4-1D920C31C3B3}"/>
              </a:ext>
            </a:extLst>
          </p:cNvPr>
          <p:cNvSpPr/>
          <p:nvPr/>
        </p:nvSpPr>
        <p:spPr>
          <a:xfrm>
            <a:off x="2378529" y="5721922"/>
            <a:ext cx="195943" cy="195943"/>
          </a:xfrm>
          <a:prstGeom prst="ellipse">
            <a:avLst/>
          </a:prstGeom>
          <a:solidFill>
            <a:srgbClr val="00FF99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6416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524157" y="785813"/>
            <a:ext cx="11356693" cy="5027613"/>
            <a:chOff x="-32" y="495"/>
            <a:chExt cx="5638" cy="3167"/>
          </a:xfrm>
        </p:grpSpPr>
        <p:sp>
          <p:nvSpPr>
            <p:cNvPr id="3" name="TextBox 8"/>
            <p:cNvSpPr txBox="1">
              <a:spLocks noChangeArrowheads="1"/>
            </p:cNvSpPr>
            <p:nvPr/>
          </p:nvSpPr>
          <p:spPr bwMode="auto">
            <a:xfrm>
              <a:off x="2131" y="2836"/>
              <a:ext cx="3475" cy="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61938" indent="-261938">
                <a:spcBef>
                  <a:spcPct val="50000"/>
                </a:spcBef>
                <a:buFontTx/>
                <a:buBlip>
                  <a:blip r:embed="rId2"/>
                </a:buBlip>
              </a:pPr>
              <a:r>
                <a:rPr lang="en-US" altLang="zh-TW" sz="2000" dirty="0">
                  <a:solidFill>
                    <a:schemeClr val="bg1"/>
                  </a:solidFill>
                  <a:latin typeface="Calibri" pitchFamily="34" charset="0"/>
                </a:rPr>
                <a:t>FG</a:t>
              </a:r>
              <a:r>
                <a:rPr lang="zh-CN" altLang="en-US" sz="2000" dirty="0">
                  <a:solidFill>
                    <a:schemeClr val="bg1"/>
                  </a:solidFill>
                  <a:latin typeface="Calibri" pitchFamily="34" charset="0"/>
                </a:rPr>
                <a:t>次 </a:t>
              </a:r>
              <a:r>
                <a:rPr lang="en-US" altLang="zh-CN" sz="2000" dirty="0">
                  <a:solidFill>
                    <a:schemeClr val="bg1"/>
                  </a:solidFill>
                  <a:latin typeface="Calibri" pitchFamily="34" charset="0"/>
                </a:rPr>
                <a:t>Vietnam</a:t>
              </a:r>
              <a:r>
                <a:rPr lang="en-US" altLang="zh-TW" sz="2000" dirty="0">
                  <a:solidFill>
                    <a:schemeClr val="bg1"/>
                  </a:solidFill>
                  <a:latin typeface="Calibri" pitchFamily="34" charset="0"/>
                </a:rPr>
                <a:t> workforce staff, </a:t>
              </a:r>
              <a:r>
                <a:rPr lang="en-US" altLang="zh-CN" sz="2000" dirty="0">
                  <a:solidFill>
                    <a:schemeClr val="bg1"/>
                  </a:solidFill>
                  <a:latin typeface="Calibri" pitchFamily="34" charset="0"/>
                </a:rPr>
                <a:t>46</a:t>
              </a:r>
              <a:r>
                <a:rPr lang="en-US" altLang="zh-TW" sz="2000" dirty="0">
                  <a:solidFill>
                    <a:schemeClr val="bg1"/>
                  </a:solidFill>
                  <a:latin typeface="Calibri" pitchFamily="34" charset="0"/>
                </a:rPr>
                <a:t>% from </a:t>
              </a:r>
              <a:r>
                <a:rPr lang="en-US" altLang="zh-CN" sz="2000" dirty="0">
                  <a:solidFill>
                    <a:schemeClr val="bg1"/>
                  </a:solidFill>
                  <a:latin typeface="Calibri" pitchFamily="34" charset="0"/>
                </a:rPr>
                <a:t>18</a:t>
              </a:r>
              <a:r>
                <a:rPr lang="en-US" altLang="zh-TW" sz="2000" dirty="0">
                  <a:solidFill>
                    <a:schemeClr val="bg1"/>
                  </a:solidFill>
                  <a:latin typeface="Calibri" pitchFamily="34" charset="0"/>
                </a:rPr>
                <a:t> to </a:t>
              </a:r>
              <a:r>
                <a:rPr lang="en-US" altLang="zh-CN" sz="2000" dirty="0">
                  <a:solidFill>
                    <a:schemeClr val="bg1"/>
                  </a:solidFill>
                  <a:latin typeface="Calibri" pitchFamily="34" charset="0"/>
                </a:rPr>
                <a:t>25</a:t>
              </a:r>
              <a:r>
                <a:rPr lang="en-US" altLang="zh-TW" sz="2000" dirty="0">
                  <a:solidFill>
                    <a:schemeClr val="bg1"/>
                  </a:solidFill>
                  <a:latin typeface="Calibri" pitchFamily="34" charset="0"/>
                </a:rPr>
                <a:t> years old</a:t>
              </a:r>
            </a:p>
            <a:p>
              <a:pPr marL="261938" indent="-261938">
                <a:spcBef>
                  <a:spcPct val="50000"/>
                </a:spcBef>
                <a:buFontTx/>
                <a:buBlip>
                  <a:blip r:embed="rId2"/>
                </a:buBlip>
              </a:pPr>
              <a:r>
                <a:rPr lang="en-US" altLang="zh-TW" sz="2000" dirty="0">
                  <a:solidFill>
                    <a:schemeClr val="bg1"/>
                  </a:solidFill>
                  <a:latin typeface="Calibri" pitchFamily="34" charset="0"/>
                </a:rPr>
                <a:t>Major employees are </a:t>
              </a:r>
              <a:r>
                <a:rPr lang="en-US" altLang="zh-CN" sz="2000" dirty="0">
                  <a:solidFill>
                    <a:schemeClr val="bg1"/>
                  </a:solidFill>
                  <a:latin typeface="Calibri" pitchFamily="34" charset="0"/>
                </a:rPr>
                <a:t>Female(52</a:t>
              </a:r>
              <a:r>
                <a:rPr lang="en-US" altLang="zh-TW" sz="2000" dirty="0">
                  <a:solidFill>
                    <a:schemeClr val="bg1"/>
                  </a:solidFill>
                  <a:latin typeface="Calibri" pitchFamily="34" charset="0"/>
                </a:rPr>
                <a:t>%)</a:t>
              </a:r>
            </a:p>
            <a:p>
              <a:pPr marL="261938" indent="-261938">
                <a:spcBef>
                  <a:spcPct val="50000"/>
                </a:spcBef>
                <a:buFontTx/>
                <a:buBlip>
                  <a:blip r:embed="rId2"/>
                </a:buBlip>
              </a:pPr>
              <a:r>
                <a:rPr lang="en-US" altLang="zh-TW" sz="2000" dirty="0">
                  <a:solidFill>
                    <a:schemeClr val="bg1"/>
                  </a:solidFill>
                  <a:latin typeface="Calibri" pitchFamily="34" charset="0"/>
                </a:rPr>
                <a:t>Major engineers and office staff graduated University</a:t>
              </a:r>
              <a:endParaRPr lang="en-US" altLang="zh-TW" sz="2000" dirty="0">
                <a:solidFill>
                  <a:schemeClr val="bg1"/>
                </a:solidFill>
                <a:latin typeface="Candara" pitchFamily="34" charset="0"/>
              </a:endParaRPr>
            </a:p>
          </p:txBody>
        </p:sp>
        <p:sp>
          <p:nvSpPr>
            <p:cNvPr id="4" name="TextBox 7"/>
            <p:cNvSpPr txBox="1">
              <a:spLocks noChangeArrowheads="1"/>
            </p:cNvSpPr>
            <p:nvPr/>
          </p:nvSpPr>
          <p:spPr bwMode="auto">
            <a:xfrm>
              <a:off x="-32" y="495"/>
              <a:ext cx="1824" cy="8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TW" sz="2000" dirty="0">
                  <a:solidFill>
                    <a:schemeClr val="bg1"/>
                  </a:solidFill>
                  <a:latin typeface="Calibri" pitchFamily="34" charset="0"/>
                </a:rPr>
                <a:t>Total Employees : </a:t>
              </a:r>
              <a:r>
                <a:rPr lang="en-US" altLang="zh-TW" sz="2000" dirty="0" smtClean="0">
                  <a:solidFill>
                    <a:schemeClr val="bg1"/>
                  </a:solidFill>
                  <a:latin typeface="Calibri" pitchFamily="34" charset="0"/>
                </a:rPr>
                <a:t>26,863  </a:t>
              </a:r>
              <a:r>
                <a:rPr lang="en-US" altLang="zh-TW" sz="2000" dirty="0">
                  <a:solidFill>
                    <a:schemeClr val="bg1"/>
                  </a:solidFill>
                  <a:latin typeface="Calibri" pitchFamily="34" charset="0"/>
                </a:rPr>
                <a:t>people:</a:t>
              </a:r>
            </a:p>
            <a:p>
              <a:pPr>
                <a:spcBef>
                  <a:spcPct val="50000"/>
                </a:spcBef>
                <a:buFont typeface="Wingdings" pitchFamily="2" charset="2"/>
                <a:buChar char="Ø"/>
              </a:pPr>
              <a:r>
                <a:rPr lang="en-US" altLang="zh-TW" sz="2000" dirty="0">
                  <a:solidFill>
                    <a:schemeClr val="bg1"/>
                  </a:solidFill>
                  <a:latin typeface="Calibri" pitchFamily="34" charset="0"/>
                </a:rPr>
                <a:t>Bac </a:t>
              </a:r>
              <a:r>
                <a:rPr lang="en-US" altLang="zh-TW" sz="2000" dirty="0" err="1">
                  <a:solidFill>
                    <a:schemeClr val="bg1"/>
                  </a:solidFill>
                  <a:latin typeface="Calibri" pitchFamily="34" charset="0"/>
                </a:rPr>
                <a:t>Ninh</a:t>
              </a:r>
              <a:r>
                <a:rPr lang="en-US" altLang="zh-TW" sz="2000" dirty="0">
                  <a:solidFill>
                    <a:schemeClr val="bg1"/>
                  </a:solidFill>
                  <a:latin typeface="Calibri" pitchFamily="34" charset="0"/>
                </a:rPr>
                <a:t> Site:  </a:t>
              </a:r>
              <a:r>
                <a:rPr lang="en-US" altLang="zh-CN" dirty="0" smtClean="0">
                  <a:solidFill>
                    <a:schemeClr val="bg1"/>
                  </a:solidFill>
                </a:rPr>
                <a:t>6,096</a:t>
              </a:r>
              <a:r>
                <a:rPr lang="en-US" altLang="zh-TW" dirty="0" smtClean="0">
                  <a:solidFill>
                    <a:schemeClr val="bg1"/>
                  </a:solidFill>
                </a:rPr>
                <a:t> </a:t>
              </a:r>
              <a:r>
                <a:rPr lang="en-US" altLang="zh-TW" sz="2000" dirty="0">
                  <a:solidFill>
                    <a:schemeClr val="bg1"/>
                  </a:solidFill>
                  <a:latin typeface="Calibri" pitchFamily="34" charset="0"/>
                </a:rPr>
                <a:t>people</a:t>
              </a:r>
            </a:p>
            <a:p>
              <a:pPr>
                <a:spcBef>
                  <a:spcPct val="50000"/>
                </a:spcBef>
                <a:buFont typeface="Wingdings" pitchFamily="2" charset="2"/>
                <a:buChar char="Ø"/>
              </a:pPr>
              <a:r>
                <a:rPr lang="en-US" altLang="zh-TW" sz="2000" dirty="0">
                  <a:solidFill>
                    <a:schemeClr val="bg1"/>
                  </a:solidFill>
                  <a:latin typeface="Calibri" pitchFamily="34" charset="0"/>
                </a:rPr>
                <a:t>Bac </a:t>
              </a:r>
              <a:r>
                <a:rPr lang="en-US" altLang="zh-TW" sz="2000" dirty="0" err="1">
                  <a:solidFill>
                    <a:schemeClr val="bg1"/>
                  </a:solidFill>
                  <a:latin typeface="Calibri" pitchFamily="34" charset="0"/>
                </a:rPr>
                <a:t>Giang</a:t>
              </a:r>
              <a:r>
                <a:rPr lang="en-US" altLang="zh-TW" sz="2000" dirty="0">
                  <a:solidFill>
                    <a:schemeClr val="bg1"/>
                  </a:solidFill>
                  <a:latin typeface="Calibri" pitchFamily="34" charset="0"/>
                </a:rPr>
                <a:t> Site: </a:t>
              </a:r>
              <a:r>
                <a:rPr lang="en-US" altLang="zh-TW" dirty="0" smtClean="0">
                  <a:solidFill>
                    <a:schemeClr val="bg1"/>
                  </a:solidFill>
                </a:rPr>
                <a:t>20,924</a:t>
              </a:r>
              <a:r>
                <a:rPr lang="en-US" altLang="zh-TW" sz="2000" dirty="0" smtClean="0">
                  <a:solidFill>
                    <a:schemeClr val="bg1"/>
                  </a:solidFill>
                  <a:latin typeface="Calibri" pitchFamily="34" charset="0"/>
                </a:rPr>
                <a:t> </a:t>
              </a:r>
              <a:r>
                <a:rPr lang="en-US" altLang="zh-TW" sz="2000" dirty="0">
                  <a:solidFill>
                    <a:schemeClr val="bg1"/>
                  </a:solidFill>
                  <a:latin typeface="Calibri" pitchFamily="34" charset="0"/>
                </a:rPr>
                <a:t>people</a:t>
              </a:r>
            </a:p>
          </p:txBody>
        </p:sp>
      </p:grp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EB6680C-3812-4F82-A3D8-AF39784F1BBB}"/>
              </a:ext>
            </a:extLst>
          </p:cNvPr>
          <p:cNvGraphicFramePr>
            <a:graphicFrameLocks/>
          </p:cNvGraphicFramePr>
          <p:nvPr/>
        </p:nvGraphicFramePr>
        <p:xfrm>
          <a:off x="8063345" y="928689"/>
          <a:ext cx="3817505" cy="3004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8EFB6D8-ADEB-4FEE-AEDB-C26A1DDCB040}"/>
              </a:ext>
            </a:extLst>
          </p:cNvPr>
          <p:cNvGraphicFramePr>
            <a:graphicFrameLocks/>
          </p:cNvGraphicFramePr>
          <p:nvPr/>
        </p:nvGraphicFramePr>
        <p:xfrm>
          <a:off x="3934691" y="1196751"/>
          <a:ext cx="4321549" cy="26271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438F060-3C4A-4C3B-8FA3-969331B55535}"/>
              </a:ext>
            </a:extLst>
          </p:cNvPr>
          <p:cNvGraphicFramePr>
            <a:graphicFrameLocks/>
          </p:cNvGraphicFramePr>
          <p:nvPr/>
        </p:nvGraphicFramePr>
        <p:xfrm>
          <a:off x="337918" y="2244436"/>
          <a:ext cx="3744416" cy="33458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38125" y="71438"/>
            <a:ext cx="11517838" cy="46228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marL="85725"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zh-TW" sz="2400" b="1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Candara" pitchFamily="34" charset="0"/>
              </a:rPr>
              <a:t>Fii</a:t>
            </a:r>
            <a:r>
              <a:rPr lang="en-US" altLang="zh-TW" sz="24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Candara" pitchFamily="34" charset="0"/>
              </a:rPr>
              <a:t> Vietnam </a:t>
            </a:r>
            <a:r>
              <a:rPr lang="en-US" altLang="zh-TW" sz="24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Candara" pitchFamily="34" charset="0"/>
              </a:rPr>
              <a:t>Head Count and </a:t>
            </a:r>
            <a:r>
              <a:rPr lang="en-US" altLang="zh-TW" sz="24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Candara" pitchFamily="34" charset="0"/>
              </a:rPr>
              <a:t>Demographics</a:t>
            </a:r>
            <a:endParaRPr lang="en-US" altLang="zh-TW" sz="24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Candar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4632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 Box 3"/>
          <p:cNvSpPr txBox="1">
            <a:spLocks noChangeArrowheads="1"/>
          </p:cNvSpPr>
          <p:nvPr/>
        </p:nvSpPr>
        <p:spPr bwMode="auto">
          <a:xfrm>
            <a:off x="171873" y="3"/>
            <a:ext cx="11848254" cy="620713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ln>
            <a:noFill/>
          </a:ln>
          <a:effectLst>
            <a:outerShdw blurRad="63500" dist="38099" dir="2700000" algn="ctr" rotWithShape="0">
              <a:schemeClr val="tx2">
                <a:alpha val="74997"/>
              </a:schemeClr>
            </a:outerShdw>
          </a:effectLst>
          <a:extLst>
            <a:ext uri="{909E8E84-426E-40dd-AFC4-6F175D3DCCD1}"/>
            <a:ext uri="{91240B29-F687-4f45-9708-019B960494DF}"/>
          </a:extLst>
        </p:spPr>
        <p:txBody>
          <a:bodyPr anchor="ctr"/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altLang="zh-TW" sz="2591" b="1" dirty="0" smtClean="0">
                <a:solidFill>
                  <a:schemeClr val="bg1"/>
                </a:solidFill>
                <a:latin typeface="Arial" charset="0"/>
                <a:ea typeface="標楷體" pitchFamily="65" charset="-120"/>
                <a:cs typeface="Arial" charset="0"/>
              </a:rPr>
              <a:t>ALT </a:t>
            </a:r>
            <a:r>
              <a:rPr lang="en-US" altLang="zh-TW" sz="2591" b="1" dirty="0">
                <a:solidFill>
                  <a:schemeClr val="bg1"/>
                </a:solidFill>
                <a:latin typeface="Arial" charset="0"/>
                <a:ea typeface="標楷體" pitchFamily="65" charset="-120"/>
                <a:cs typeface="Arial" charset="0"/>
              </a:rPr>
              <a:t>CFT Org.</a:t>
            </a:r>
          </a:p>
        </p:txBody>
      </p:sp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5495176" y="728078"/>
            <a:ext cx="908097" cy="1107658"/>
          </a:xfrm>
          <a:prstGeom prst="rect">
            <a:avLst/>
          </a:prstGeom>
          <a:noFill/>
          <a:ln w="34925">
            <a:solidFill>
              <a:srgbClr val="3366FF"/>
            </a:solidFill>
            <a:miter lim="800000"/>
            <a:headEnd/>
            <a:tailEnd/>
          </a:ln>
        </p:spPr>
      </p:pic>
      <p:grpSp>
        <p:nvGrpSpPr>
          <p:cNvPr id="31" name="Group 30"/>
          <p:cNvGrpSpPr/>
          <p:nvPr/>
        </p:nvGrpSpPr>
        <p:grpSpPr>
          <a:xfrm>
            <a:off x="6612672" y="786208"/>
            <a:ext cx="1400408" cy="510128"/>
            <a:chOff x="120820" y="1510664"/>
            <a:chExt cx="1080778" cy="540389"/>
          </a:xfrm>
        </p:grpSpPr>
        <p:sp>
          <p:nvSpPr>
            <p:cNvPr id="32" name="Rounded Rectangle 31"/>
            <p:cNvSpPr/>
            <p:nvPr/>
          </p:nvSpPr>
          <p:spPr>
            <a:xfrm>
              <a:off x="120820" y="1510664"/>
              <a:ext cx="1080778" cy="54038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Rounded Rectangle 4"/>
            <p:cNvSpPr/>
            <p:nvPr/>
          </p:nvSpPr>
          <p:spPr>
            <a:xfrm>
              <a:off x="136647" y="1526491"/>
              <a:ext cx="1049124" cy="5087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582" tIns="6582" rIns="6582" bIns="6582" numCol="1" spcCol="1270" anchor="ctr" anchorCtr="0">
              <a:noAutofit/>
            </a:bodyPr>
            <a:lstStyle/>
            <a:p>
              <a:pPr algn="ctr" defTabSz="46075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66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BU Sr. </a:t>
              </a:r>
              <a:r>
                <a:rPr lang="en-US" altLang="zh-CN" sz="1166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VP</a:t>
              </a:r>
              <a:endParaRPr lang="en-US" sz="1166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algn="ctr" defTabSz="46075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66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Kevin Liu</a:t>
              </a:r>
            </a:p>
          </p:txBody>
        </p:sp>
      </p:grpSp>
      <p:pic>
        <p:nvPicPr>
          <p:cNvPr id="38" name="Picture 4" descr="DSC08179"/>
          <p:cNvPicPr>
            <a:picLocks noChangeAspect="1" noChangeArrowheads="1"/>
          </p:cNvPicPr>
          <p:nvPr/>
        </p:nvPicPr>
        <p:blipFill>
          <a:blip r:embed="rId3" cstate="print">
            <a:lum bright="18000"/>
          </a:blip>
          <a:srcRect/>
          <a:stretch>
            <a:fillRect/>
          </a:stretch>
        </p:blipFill>
        <p:spPr bwMode="auto">
          <a:xfrm>
            <a:off x="5471166" y="2348169"/>
            <a:ext cx="931504" cy="907463"/>
          </a:xfrm>
          <a:prstGeom prst="rect">
            <a:avLst/>
          </a:prstGeom>
          <a:noFill/>
          <a:ln w="34925">
            <a:solidFill>
              <a:srgbClr val="3366FF"/>
            </a:solidFill>
            <a:miter lim="800000"/>
            <a:headEnd/>
            <a:tailEnd/>
          </a:ln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4" cstate="print"/>
          <a:srcRect t="4893" r="9330" b="12110"/>
          <a:stretch>
            <a:fillRect/>
          </a:stretch>
        </p:blipFill>
        <p:spPr bwMode="auto">
          <a:xfrm>
            <a:off x="10524877" y="744186"/>
            <a:ext cx="1015047" cy="1115547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grpSp>
        <p:nvGrpSpPr>
          <p:cNvPr id="40" name="Group 39"/>
          <p:cNvGrpSpPr/>
          <p:nvPr/>
        </p:nvGrpSpPr>
        <p:grpSpPr>
          <a:xfrm>
            <a:off x="4019080" y="2569372"/>
            <a:ext cx="1087251" cy="497211"/>
            <a:chOff x="3242010" y="1506886"/>
            <a:chExt cx="1080778" cy="540389"/>
          </a:xfrm>
        </p:grpSpPr>
        <p:sp>
          <p:nvSpPr>
            <p:cNvPr id="41" name="Rounded Rectangle 40"/>
            <p:cNvSpPr/>
            <p:nvPr/>
          </p:nvSpPr>
          <p:spPr>
            <a:xfrm>
              <a:off x="3242010" y="1506886"/>
              <a:ext cx="1080778" cy="54038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Rounded Rectangle 4"/>
            <p:cNvSpPr/>
            <p:nvPr/>
          </p:nvSpPr>
          <p:spPr>
            <a:xfrm>
              <a:off x="3257837" y="1522713"/>
              <a:ext cx="1049124" cy="5087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582" tIns="6582" rIns="6582" bIns="6582" numCol="1" spcCol="1270" anchor="ctr" anchorCtr="0">
              <a:noAutofit/>
            </a:bodyPr>
            <a:lstStyle/>
            <a:p>
              <a:pPr algn="ctr" defTabSz="46075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66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Plant  Mgr</a:t>
              </a:r>
            </a:p>
            <a:p>
              <a:pPr algn="ctr" defTabSz="46075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66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David Yin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22785" y="3718953"/>
            <a:ext cx="1324216" cy="532456"/>
            <a:chOff x="5224287" y="91191"/>
            <a:chExt cx="1080778" cy="540389"/>
          </a:xfrm>
        </p:grpSpPr>
        <p:sp>
          <p:nvSpPr>
            <p:cNvPr id="44" name="Rounded Rectangle 43"/>
            <p:cNvSpPr/>
            <p:nvPr/>
          </p:nvSpPr>
          <p:spPr>
            <a:xfrm>
              <a:off x="5224287" y="91191"/>
              <a:ext cx="1080778" cy="540389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Rounded Rectangle 4"/>
            <p:cNvSpPr/>
            <p:nvPr/>
          </p:nvSpPr>
          <p:spPr>
            <a:xfrm>
              <a:off x="5240114" y="107018"/>
              <a:ext cx="1049124" cy="5087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051" tIns="9051" rIns="9051" bIns="9051" numCol="1" spcCol="1270" anchor="ctr" anchorCtr="0">
              <a:noAutofit/>
            </a:bodyPr>
            <a:lstStyle/>
            <a:p>
              <a:pPr algn="ctr" defTabSz="633533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66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PM  Ben Trinh</a:t>
              </a:r>
            </a:p>
          </p:txBody>
        </p:sp>
      </p:grpSp>
      <p:grpSp>
        <p:nvGrpSpPr>
          <p:cNvPr id="54" name="Group 81"/>
          <p:cNvGrpSpPr/>
          <p:nvPr/>
        </p:nvGrpSpPr>
        <p:grpSpPr>
          <a:xfrm>
            <a:off x="9239253" y="820664"/>
            <a:ext cx="1240616" cy="511630"/>
            <a:chOff x="4521201" y="4368800"/>
            <a:chExt cx="1054100" cy="609600"/>
          </a:xfrm>
        </p:grpSpPr>
        <p:sp>
          <p:nvSpPr>
            <p:cNvPr id="55" name="Rounded Rectangle 54"/>
            <p:cNvSpPr/>
            <p:nvPr/>
          </p:nvSpPr>
          <p:spPr>
            <a:xfrm>
              <a:off x="4622800" y="4368800"/>
              <a:ext cx="927100" cy="609600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32">
                <a:solidFill>
                  <a:schemeClr val="bg1"/>
                </a:solidFill>
              </a:endParaRPr>
            </a:p>
          </p:txBody>
        </p:sp>
        <p:sp>
          <p:nvSpPr>
            <p:cNvPr id="56" name="TextBox 65"/>
            <p:cNvSpPr txBox="1">
              <a:spLocks noChangeArrowheads="1"/>
            </p:cNvSpPr>
            <p:nvPr/>
          </p:nvSpPr>
          <p:spPr bwMode="auto">
            <a:xfrm>
              <a:off x="4521201" y="4406897"/>
              <a:ext cx="1054100" cy="5375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sz="1166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QA Director</a:t>
              </a:r>
            </a:p>
            <a:p>
              <a:pPr algn="ctr"/>
              <a:r>
                <a:rPr lang="en-US" sz="1166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Simon Liu</a:t>
              </a:r>
            </a:p>
          </p:txBody>
        </p:sp>
      </p:grpSp>
      <p:pic>
        <p:nvPicPr>
          <p:cNvPr id="57" name="Picture 3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562190" y="2363740"/>
            <a:ext cx="1027865" cy="1123761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grpSp>
        <p:nvGrpSpPr>
          <p:cNvPr id="58" name="Group 57"/>
          <p:cNvGrpSpPr/>
          <p:nvPr/>
        </p:nvGrpSpPr>
        <p:grpSpPr>
          <a:xfrm>
            <a:off x="9423816" y="2667391"/>
            <a:ext cx="1056052" cy="442498"/>
            <a:chOff x="1944179" y="3600713"/>
            <a:chExt cx="1080778" cy="540389"/>
          </a:xfrm>
        </p:grpSpPr>
        <p:sp>
          <p:nvSpPr>
            <p:cNvPr id="59" name="Rounded Rectangle 58"/>
            <p:cNvSpPr/>
            <p:nvPr/>
          </p:nvSpPr>
          <p:spPr>
            <a:xfrm>
              <a:off x="1944179" y="3600713"/>
              <a:ext cx="1080778" cy="54038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0" name="Rounded Rectangle 4"/>
            <p:cNvSpPr/>
            <p:nvPr/>
          </p:nvSpPr>
          <p:spPr>
            <a:xfrm>
              <a:off x="1960002" y="3616546"/>
              <a:ext cx="1049124" cy="5087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582" tIns="6582" rIns="6582" bIns="6582" numCol="1" spcCol="1270" anchor="ctr" anchorCtr="0">
              <a:noAutofit/>
            </a:bodyPr>
            <a:lstStyle/>
            <a:p>
              <a:pPr algn="ctr" defTabSz="46075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66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QA Mgr</a:t>
              </a:r>
            </a:p>
            <a:p>
              <a:pPr algn="ctr" defTabSz="46075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66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Qing-Bo Lin</a:t>
              </a: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1799031" y="3707783"/>
            <a:ext cx="1341883" cy="557565"/>
            <a:chOff x="5225519" y="637005"/>
            <a:chExt cx="1080778" cy="540389"/>
          </a:xfrm>
        </p:grpSpPr>
        <p:sp>
          <p:nvSpPr>
            <p:cNvPr id="71" name="Rounded Rectangle 70"/>
            <p:cNvSpPr/>
            <p:nvPr/>
          </p:nvSpPr>
          <p:spPr>
            <a:xfrm>
              <a:off x="5225519" y="637005"/>
              <a:ext cx="1080778" cy="540389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2" name="Rounded Rectangle 4"/>
            <p:cNvSpPr/>
            <p:nvPr/>
          </p:nvSpPr>
          <p:spPr>
            <a:xfrm>
              <a:off x="5241346" y="652832"/>
              <a:ext cx="1049124" cy="5087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051" tIns="9051" rIns="9051" bIns="9051" numCol="1" spcCol="1270" anchor="ctr" anchorCtr="0">
              <a:noAutofit/>
            </a:bodyPr>
            <a:lstStyle/>
            <a:p>
              <a:pPr algn="ctr" defTabSz="633533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66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PC  Tam Nguyen</a:t>
              </a: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3216942" y="3719917"/>
            <a:ext cx="1276070" cy="549972"/>
            <a:chOff x="7613328" y="693832"/>
            <a:chExt cx="1253205" cy="412479"/>
          </a:xfrm>
        </p:grpSpPr>
        <p:sp>
          <p:nvSpPr>
            <p:cNvPr id="85" name="Rounded Rectangle 84"/>
            <p:cNvSpPr/>
            <p:nvPr/>
          </p:nvSpPr>
          <p:spPr>
            <a:xfrm>
              <a:off x="7613328" y="693832"/>
              <a:ext cx="1253205" cy="412479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6" name="Rounded Rectangle 4"/>
            <p:cNvSpPr/>
            <p:nvPr/>
          </p:nvSpPr>
          <p:spPr>
            <a:xfrm>
              <a:off x="7625407" y="705913"/>
              <a:ext cx="1229043" cy="3883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582" tIns="6582" rIns="6582" bIns="6582" numCol="1" spcCol="1270" anchor="ctr" anchorCtr="0">
              <a:noAutofit/>
            </a:bodyPr>
            <a:lstStyle/>
            <a:p>
              <a:pPr algn="ctr" defTabSz="46075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66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PE/RE Jack Han</a:t>
              </a:r>
            </a:p>
          </p:txBody>
        </p:sp>
      </p:grpSp>
      <p:sp>
        <p:nvSpPr>
          <p:cNvPr id="125" name="Straight Connector 4"/>
          <p:cNvSpPr/>
          <p:nvPr/>
        </p:nvSpPr>
        <p:spPr>
          <a:xfrm rot="19927634">
            <a:off x="4198849" y="1891804"/>
            <a:ext cx="51091" cy="4984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456" tIns="0" rIns="16456" bIns="0" numCol="1" spcCol="1270" anchor="ctr" anchorCtr="0">
            <a:noAutofit/>
          </a:bodyPr>
          <a:lstStyle/>
          <a:p>
            <a:pPr algn="ctr" defTabSz="345563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777" dirty="0">
              <a:solidFill>
                <a:schemeClr val="bg1"/>
              </a:solidFill>
              <a:latin typeface="Candara" pitchFamily="34" charset="0"/>
            </a:endParaRPr>
          </a:p>
        </p:txBody>
      </p:sp>
      <p:cxnSp>
        <p:nvCxnSpPr>
          <p:cNvPr id="128" name="Straight Connector 127"/>
          <p:cNvCxnSpPr>
            <a:stCxn id="38" idx="0"/>
            <a:endCxn id="30" idx="2"/>
          </p:cNvCxnSpPr>
          <p:nvPr/>
        </p:nvCxnSpPr>
        <p:spPr>
          <a:xfrm flipV="1">
            <a:off x="5936918" y="1835736"/>
            <a:ext cx="12307" cy="512433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9459" y="4462569"/>
            <a:ext cx="806939" cy="806397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cxnSp>
        <p:nvCxnSpPr>
          <p:cNvPr id="133" name="Straight Connector 132"/>
          <p:cNvCxnSpPr>
            <a:endCxn id="38" idx="2"/>
          </p:cNvCxnSpPr>
          <p:nvPr/>
        </p:nvCxnSpPr>
        <p:spPr>
          <a:xfrm flipV="1">
            <a:off x="3844843" y="3255632"/>
            <a:ext cx="2092075" cy="486505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>
            <a:stCxn id="72" idx="0"/>
            <a:endCxn id="38" idx="2"/>
          </p:cNvCxnSpPr>
          <p:nvPr/>
        </p:nvCxnSpPr>
        <p:spPr>
          <a:xfrm flipV="1">
            <a:off x="2469974" y="3255632"/>
            <a:ext cx="3466945" cy="468482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>
            <a:stCxn id="85" idx="0"/>
            <a:endCxn id="38" idx="2"/>
          </p:cNvCxnSpPr>
          <p:nvPr/>
        </p:nvCxnSpPr>
        <p:spPr>
          <a:xfrm flipV="1">
            <a:off x="3854978" y="3255632"/>
            <a:ext cx="2081941" cy="464286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8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97495" y="4468535"/>
            <a:ext cx="878577" cy="800431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grpSp>
        <p:nvGrpSpPr>
          <p:cNvPr id="152" name="Group 151"/>
          <p:cNvGrpSpPr/>
          <p:nvPr/>
        </p:nvGrpSpPr>
        <p:grpSpPr>
          <a:xfrm>
            <a:off x="4551965" y="3724045"/>
            <a:ext cx="1309401" cy="541302"/>
            <a:chOff x="7701562" y="713962"/>
            <a:chExt cx="1289564" cy="424446"/>
          </a:xfrm>
        </p:grpSpPr>
        <p:sp>
          <p:nvSpPr>
            <p:cNvPr id="153" name="Rounded Rectangle 152"/>
            <p:cNvSpPr/>
            <p:nvPr/>
          </p:nvSpPr>
          <p:spPr>
            <a:xfrm>
              <a:off x="7701562" y="713962"/>
              <a:ext cx="1289564" cy="424446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4" name="Rounded Rectangle 4"/>
            <p:cNvSpPr/>
            <p:nvPr/>
          </p:nvSpPr>
          <p:spPr>
            <a:xfrm>
              <a:off x="7713994" y="726394"/>
              <a:ext cx="1264700" cy="3995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405" tIns="7405" rIns="7405" bIns="7405" numCol="1" spcCol="1270" anchor="ctr" anchorCtr="0">
              <a:noAutofit/>
            </a:bodyPr>
            <a:lstStyle/>
            <a:p>
              <a:pPr lvl="0" algn="ctr"/>
              <a:r>
                <a:rPr lang="en-US" sz="1166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TE  Mark Wu</a:t>
              </a:r>
            </a:p>
          </p:txBody>
        </p:sp>
      </p:grpSp>
      <p:pic>
        <p:nvPicPr>
          <p:cNvPr id="158" name="Picture 40"/>
          <p:cNvPicPr>
            <a:picLocks noChangeAspect="1" noChangeArrowheads="1"/>
          </p:cNvPicPr>
          <p:nvPr/>
        </p:nvPicPr>
        <p:blipFill>
          <a:blip r:embed="rId8" cstate="print">
            <a:lum bright="10000"/>
          </a:blip>
          <a:srcRect/>
          <a:stretch>
            <a:fillRect/>
          </a:stretch>
        </p:blipFill>
        <p:spPr bwMode="auto">
          <a:xfrm>
            <a:off x="3392367" y="4464877"/>
            <a:ext cx="807919" cy="804090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162" name="Picture 29"/>
          <p:cNvPicPr>
            <a:picLocks noChangeAspect="1" noChangeArrowheads="1"/>
          </p:cNvPicPr>
          <p:nvPr/>
        </p:nvPicPr>
        <p:blipFill>
          <a:blip r:embed="rId9" cstate="print"/>
          <a:srcRect l="12898" r="5942" b="6641"/>
          <a:stretch>
            <a:fillRect/>
          </a:stretch>
        </p:blipFill>
        <p:spPr bwMode="auto">
          <a:xfrm>
            <a:off x="4747958" y="4422097"/>
            <a:ext cx="846242" cy="860806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grpSp>
        <p:nvGrpSpPr>
          <p:cNvPr id="163" name="Group 162"/>
          <p:cNvGrpSpPr/>
          <p:nvPr/>
        </p:nvGrpSpPr>
        <p:grpSpPr>
          <a:xfrm>
            <a:off x="5906384" y="3740306"/>
            <a:ext cx="1309401" cy="541302"/>
            <a:chOff x="7701562" y="713962"/>
            <a:chExt cx="1289564" cy="424446"/>
          </a:xfrm>
        </p:grpSpPr>
        <p:sp>
          <p:nvSpPr>
            <p:cNvPr id="164" name="Rounded Rectangle 163"/>
            <p:cNvSpPr/>
            <p:nvPr/>
          </p:nvSpPr>
          <p:spPr>
            <a:xfrm>
              <a:off x="7701562" y="713962"/>
              <a:ext cx="1289564" cy="424446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5" name="Rounded Rectangle 4"/>
            <p:cNvSpPr/>
            <p:nvPr/>
          </p:nvSpPr>
          <p:spPr>
            <a:xfrm>
              <a:off x="7713994" y="726394"/>
              <a:ext cx="1264700" cy="3995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405" tIns="7405" rIns="7405" bIns="7405" numCol="1" spcCol="1270" anchor="ctr" anchorCtr="0">
              <a:noAutofit/>
            </a:bodyPr>
            <a:lstStyle/>
            <a:p>
              <a:pPr lvl="0" algn="ctr"/>
              <a:r>
                <a:rPr lang="en-US" sz="1166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AT/IE </a:t>
              </a:r>
              <a:r>
                <a:rPr lang="en-US" sz="1166" b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Poulo</a:t>
              </a:r>
              <a:r>
                <a:rPr lang="en-US" sz="1166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Wang</a:t>
              </a:r>
            </a:p>
          </p:txBody>
        </p:sp>
      </p:grpSp>
      <p:grpSp>
        <p:nvGrpSpPr>
          <p:cNvPr id="169" name="Group 168"/>
          <p:cNvGrpSpPr/>
          <p:nvPr/>
        </p:nvGrpSpPr>
        <p:grpSpPr>
          <a:xfrm>
            <a:off x="7258477" y="3742220"/>
            <a:ext cx="1310718" cy="553325"/>
            <a:chOff x="7701562" y="704534"/>
            <a:chExt cx="1290862" cy="433874"/>
          </a:xfrm>
        </p:grpSpPr>
        <p:sp>
          <p:nvSpPr>
            <p:cNvPr id="170" name="Rounded Rectangle 169"/>
            <p:cNvSpPr/>
            <p:nvPr/>
          </p:nvSpPr>
          <p:spPr>
            <a:xfrm>
              <a:off x="7701562" y="713962"/>
              <a:ext cx="1289564" cy="424446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1" name="Rounded Rectangle 4"/>
            <p:cNvSpPr/>
            <p:nvPr/>
          </p:nvSpPr>
          <p:spPr>
            <a:xfrm>
              <a:off x="7727724" y="704534"/>
              <a:ext cx="1264700" cy="3995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405" tIns="7405" rIns="7405" bIns="7405" numCol="1" spcCol="1270" anchor="ctr" anchorCtr="0">
              <a:noAutofit/>
            </a:bodyPr>
            <a:lstStyle/>
            <a:p>
              <a:pPr lvl="0" algn="ctr"/>
              <a:r>
                <a:rPr lang="en-US" sz="1166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ME Cheng-</a:t>
              </a:r>
              <a:r>
                <a:rPr lang="en-US" sz="1166" b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Lun</a:t>
              </a:r>
              <a:endParaRPr lang="en-US" sz="1166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5" name="Group 174"/>
          <p:cNvGrpSpPr/>
          <p:nvPr/>
        </p:nvGrpSpPr>
        <p:grpSpPr>
          <a:xfrm>
            <a:off x="8612896" y="3744542"/>
            <a:ext cx="1310718" cy="553325"/>
            <a:chOff x="7701562" y="704534"/>
            <a:chExt cx="1290862" cy="433874"/>
          </a:xfrm>
        </p:grpSpPr>
        <p:sp>
          <p:nvSpPr>
            <p:cNvPr id="176" name="Rounded Rectangle 175"/>
            <p:cNvSpPr/>
            <p:nvPr/>
          </p:nvSpPr>
          <p:spPr>
            <a:xfrm>
              <a:off x="7701562" y="713962"/>
              <a:ext cx="1289564" cy="424446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7" name="Rounded Rectangle 4"/>
            <p:cNvSpPr/>
            <p:nvPr/>
          </p:nvSpPr>
          <p:spPr>
            <a:xfrm>
              <a:off x="7727724" y="704534"/>
              <a:ext cx="1264700" cy="3995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405" tIns="7405" rIns="7405" bIns="7405" numCol="1" spcCol="1270" anchor="ctr" anchorCtr="0">
              <a:noAutofit/>
            </a:bodyPr>
            <a:lstStyle/>
            <a:p>
              <a:pPr lvl="0" algn="ctr"/>
              <a:r>
                <a:rPr lang="en-US" sz="1166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PD </a:t>
              </a:r>
              <a:r>
                <a:rPr lang="en-US" sz="1166" b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WenYong</a:t>
              </a:r>
              <a:endParaRPr lang="en-US" sz="1166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88" name="Picture 3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082071" y="4434090"/>
            <a:ext cx="864225" cy="820936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189" name="Picture 2"/>
          <p:cNvPicPr>
            <a:picLocks noChangeAspect="1" noChangeArrowheads="1"/>
          </p:cNvPicPr>
          <p:nvPr/>
        </p:nvPicPr>
        <p:blipFill>
          <a:blip r:embed="rId11" cstate="print"/>
          <a:srcRect b="17964"/>
          <a:stretch>
            <a:fillRect/>
          </a:stretch>
        </p:blipFill>
        <p:spPr bwMode="auto">
          <a:xfrm>
            <a:off x="7462042" y="4468583"/>
            <a:ext cx="864225" cy="80038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90" name="Picture 3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771773" y="4469961"/>
            <a:ext cx="836894" cy="77112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</p:spPr>
      </p:pic>
      <p:cxnSp>
        <p:nvCxnSpPr>
          <p:cNvPr id="193" name="Straight Connector 192"/>
          <p:cNvCxnSpPr>
            <a:endCxn id="38" idx="2"/>
          </p:cNvCxnSpPr>
          <p:nvPr/>
        </p:nvCxnSpPr>
        <p:spPr>
          <a:xfrm flipV="1">
            <a:off x="5262425" y="3255631"/>
            <a:ext cx="674494" cy="470328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Connector 194"/>
          <p:cNvCxnSpPr>
            <a:endCxn id="38" idx="2"/>
          </p:cNvCxnSpPr>
          <p:nvPr/>
        </p:nvCxnSpPr>
        <p:spPr>
          <a:xfrm flipH="1" flipV="1">
            <a:off x="5936919" y="3255632"/>
            <a:ext cx="693865" cy="470736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Connector 197"/>
          <p:cNvCxnSpPr>
            <a:endCxn id="38" idx="2"/>
          </p:cNvCxnSpPr>
          <p:nvPr/>
        </p:nvCxnSpPr>
        <p:spPr>
          <a:xfrm flipH="1" flipV="1">
            <a:off x="5936919" y="3255632"/>
            <a:ext cx="2073840" cy="486588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Connector 199"/>
          <p:cNvCxnSpPr>
            <a:stCxn id="177" idx="0"/>
            <a:endCxn id="38" idx="2"/>
          </p:cNvCxnSpPr>
          <p:nvPr/>
        </p:nvCxnSpPr>
        <p:spPr>
          <a:xfrm flipH="1" flipV="1">
            <a:off x="5936918" y="3255632"/>
            <a:ext cx="3344618" cy="48891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Rectangle 201"/>
          <p:cNvSpPr/>
          <p:nvPr/>
        </p:nvSpPr>
        <p:spPr>
          <a:xfrm>
            <a:off x="157944" y="2318872"/>
            <a:ext cx="11848254" cy="4167822"/>
          </a:xfrm>
          <a:prstGeom prst="rect">
            <a:avLst/>
          </a:prstGeom>
          <a:noFill/>
          <a:ln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32"/>
          </a:p>
        </p:txBody>
      </p:sp>
      <p:cxnSp>
        <p:nvCxnSpPr>
          <p:cNvPr id="207" name="Straight Connector 206"/>
          <p:cNvCxnSpPr/>
          <p:nvPr/>
        </p:nvCxnSpPr>
        <p:spPr>
          <a:xfrm rot="5400000" flipH="1" flipV="1">
            <a:off x="896254" y="4372673"/>
            <a:ext cx="233233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Straight Connector 207"/>
          <p:cNvCxnSpPr/>
          <p:nvPr/>
        </p:nvCxnSpPr>
        <p:spPr>
          <a:xfrm rot="5400000" flipH="1" flipV="1">
            <a:off x="2320368" y="4374996"/>
            <a:ext cx="233233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Straight Connector 208"/>
          <p:cNvCxnSpPr/>
          <p:nvPr/>
        </p:nvCxnSpPr>
        <p:spPr>
          <a:xfrm rot="5400000" flipH="1" flipV="1">
            <a:off x="3688725" y="4391259"/>
            <a:ext cx="233233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/>
          <p:cNvCxnSpPr/>
          <p:nvPr/>
        </p:nvCxnSpPr>
        <p:spPr>
          <a:xfrm rot="5400000" flipH="1" flipV="1">
            <a:off x="5066468" y="4342381"/>
            <a:ext cx="186587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1" name="Straight Connector 210"/>
          <p:cNvCxnSpPr/>
          <p:nvPr/>
        </p:nvCxnSpPr>
        <p:spPr>
          <a:xfrm rot="5400000" flipH="1" flipV="1">
            <a:off x="6420885" y="4386520"/>
            <a:ext cx="186587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" name="Straight Connector 211"/>
          <p:cNvCxnSpPr/>
          <p:nvPr/>
        </p:nvCxnSpPr>
        <p:spPr>
          <a:xfrm rot="5400000" flipH="1" flipV="1">
            <a:off x="7789242" y="4402783"/>
            <a:ext cx="186587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/>
          <p:cNvCxnSpPr/>
          <p:nvPr/>
        </p:nvCxnSpPr>
        <p:spPr>
          <a:xfrm rot="5400000" flipH="1" flipV="1">
            <a:off x="9087903" y="4405106"/>
            <a:ext cx="186587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Straight Connector 213"/>
          <p:cNvCxnSpPr>
            <a:stCxn id="39" idx="2"/>
            <a:endCxn id="57" idx="0"/>
          </p:cNvCxnSpPr>
          <p:nvPr/>
        </p:nvCxnSpPr>
        <p:spPr>
          <a:xfrm>
            <a:off x="11032402" y="1859734"/>
            <a:ext cx="43722" cy="504006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5" name="Straight Connector 224"/>
          <p:cNvCxnSpPr/>
          <p:nvPr/>
        </p:nvCxnSpPr>
        <p:spPr>
          <a:xfrm rot="5400000" flipH="1" flipV="1">
            <a:off x="11041703" y="4365611"/>
            <a:ext cx="186587" cy="0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 flipH="1" flipV="1">
            <a:off x="6478991" y="1382524"/>
            <a:ext cx="3955868" cy="79306"/>
          </a:xfrm>
          <a:prstGeom prst="line">
            <a:avLst/>
          </a:prstGeom>
          <a:ln w="28575">
            <a:solidFill>
              <a:srgbClr val="FFC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0730900" y="4442888"/>
            <a:ext cx="867268" cy="840015"/>
          </a:xfrm>
          <a:prstGeom prst="rect">
            <a:avLst/>
          </a:prstGeom>
        </p:spPr>
      </p:pic>
      <p:grpSp>
        <p:nvGrpSpPr>
          <p:cNvPr id="132" name="Group 131"/>
          <p:cNvGrpSpPr/>
          <p:nvPr/>
        </p:nvGrpSpPr>
        <p:grpSpPr>
          <a:xfrm>
            <a:off x="10408296" y="3745900"/>
            <a:ext cx="1310718" cy="553325"/>
            <a:chOff x="7701562" y="704534"/>
            <a:chExt cx="1290862" cy="433874"/>
          </a:xfrm>
        </p:grpSpPr>
        <p:sp>
          <p:nvSpPr>
            <p:cNvPr id="134" name="Rounded Rectangle 133"/>
            <p:cNvSpPr/>
            <p:nvPr/>
          </p:nvSpPr>
          <p:spPr>
            <a:xfrm>
              <a:off x="7701562" y="713962"/>
              <a:ext cx="1289564" cy="424446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5" name="Rounded Rectangle 4"/>
            <p:cNvSpPr/>
            <p:nvPr/>
          </p:nvSpPr>
          <p:spPr>
            <a:xfrm>
              <a:off x="7727724" y="704534"/>
              <a:ext cx="1264700" cy="3995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405" tIns="7405" rIns="7405" bIns="7405" numCol="1" spcCol="1270" anchor="ctr" anchorCtr="0">
              <a:noAutofit/>
            </a:bodyPr>
            <a:lstStyle/>
            <a:p>
              <a:pPr lvl="0" algn="ctr"/>
              <a:r>
                <a:rPr lang="en-US" altLang="zh-CN" sz="1166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QA</a:t>
              </a:r>
              <a:r>
                <a:rPr lang="en-US" sz="1166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 Toney </a:t>
              </a:r>
              <a:r>
                <a:rPr lang="en-US" sz="1166" b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Tu</a:t>
              </a:r>
              <a:endParaRPr lang="en-US" sz="1166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59" name="Straight Connector 158"/>
          <p:cNvCxnSpPr>
            <a:stCxn id="57" idx="2"/>
            <a:endCxn id="135" idx="0"/>
          </p:cNvCxnSpPr>
          <p:nvPr/>
        </p:nvCxnSpPr>
        <p:spPr>
          <a:xfrm>
            <a:off x="11076123" y="3487500"/>
            <a:ext cx="814" cy="258399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>
            <a:stCxn id="45" idx="0"/>
            <a:endCxn id="38" idx="2"/>
          </p:cNvCxnSpPr>
          <p:nvPr/>
        </p:nvCxnSpPr>
        <p:spPr>
          <a:xfrm flipV="1">
            <a:off x="1084894" y="3255631"/>
            <a:ext cx="4852025" cy="478916"/>
          </a:xfrm>
          <a:prstGeom prst="line">
            <a:avLst/>
          </a:prstGeom>
          <a:ln w="285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1" name="Group 180"/>
          <p:cNvGrpSpPr/>
          <p:nvPr/>
        </p:nvGrpSpPr>
        <p:grpSpPr>
          <a:xfrm>
            <a:off x="367030" y="5544979"/>
            <a:ext cx="1324216" cy="532456"/>
            <a:chOff x="5224287" y="91191"/>
            <a:chExt cx="1080778" cy="540389"/>
          </a:xfrm>
        </p:grpSpPr>
        <p:sp>
          <p:nvSpPr>
            <p:cNvPr id="182" name="Rounded Rectangle 181"/>
            <p:cNvSpPr/>
            <p:nvPr/>
          </p:nvSpPr>
          <p:spPr>
            <a:xfrm>
              <a:off x="5224287" y="91191"/>
              <a:ext cx="1080778" cy="540389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3" name="Rounded Rectangle 4"/>
            <p:cNvSpPr/>
            <p:nvPr/>
          </p:nvSpPr>
          <p:spPr>
            <a:xfrm>
              <a:off x="5240114" y="107018"/>
              <a:ext cx="1049124" cy="5087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051" tIns="9051" rIns="9051" bIns="9051" numCol="1" spcCol="1270" anchor="ctr" anchorCtr="0">
              <a:noAutofit/>
            </a:bodyPr>
            <a:lstStyle/>
            <a:p>
              <a:pPr algn="ctr" defTabSz="633533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66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PM An Tran</a:t>
              </a:r>
            </a:p>
          </p:txBody>
        </p:sp>
      </p:grpSp>
      <p:grpSp>
        <p:nvGrpSpPr>
          <p:cNvPr id="184" name="Group 183"/>
          <p:cNvGrpSpPr/>
          <p:nvPr/>
        </p:nvGrpSpPr>
        <p:grpSpPr>
          <a:xfrm>
            <a:off x="1816698" y="5542921"/>
            <a:ext cx="1324216" cy="532456"/>
            <a:chOff x="5224287" y="91191"/>
            <a:chExt cx="1080778" cy="540389"/>
          </a:xfrm>
        </p:grpSpPr>
        <p:sp>
          <p:nvSpPr>
            <p:cNvPr id="191" name="Rounded Rectangle 190"/>
            <p:cNvSpPr/>
            <p:nvPr/>
          </p:nvSpPr>
          <p:spPr>
            <a:xfrm>
              <a:off x="5224287" y="91191"/>
              <a:ext cx="1080778" cy="540389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2" name="Rounded Rectangle 4"/>
            <p:cNvSpPr/>
            <p:nvPr/>
          </p:nvSpPr>
          <p:spPr>
            <a:xfrm>
              <a:off x="5240114" y="107018"/>
              <a:ext cx="1049124" cy="5087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051" tIns="9051" rIns="9051" bIns="9051" numCol="1" spcCol="1270" anchor="ctr" anchorCtr="0">
              <a:noAutofit/>
            </a:bodyPr>
            <a:lstStyle/>
            <a:p>
              <a:pPr algn="ctr" defTabSz="633533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66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PC </a:t>
              </a:r>
              <a:r>
                <a:rPr lang="en-US" sz="1166" b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Nhai</a:t>
              </a:r>
              <a:endParaRPr lang="en-US" sz="1166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3192867" y="5546326"/>
            <a:ext cx="1324216" cy="532456"/>
            <a:chOff x="5224287" y="91191"/>
            <a:chExt cx="1080778" cy="540389"/>
          </a:xfrm>
        </p:grpSpPr>
        <p:sp>
          <p:nvSpPr>
            <p:cNvPr id="80" name="Rounded Rectangle 79"/>
            <p:cNvSpPr/>
            <p:nvPr/>
          </p:nvSpPr>
          <p:spPr>
            <a:xfrm>
              <a:off x="5224287" y="91191"/>
              <a:ext cx="1080778" cy="540389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1" name="Rounded Rectangle 4"/>
            <p:cNvSpPr/>
            <p:nvPr/>
          </p:nvSpPr>
          <p:spPr>
            <a:xfrm>
              <a:off x="5240114" y="107018"/>
              <a:ext cx="1049124" cy="5087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051" tIns="9051" rIns="9051" bIns="9051" numCol="1" spcCol="1270" anchor="ctr" anchorCtr="0">
              <a:noAutofit/>
            </a:bodyPr>
            <a:lstStyle/>
            <a:p>
              <a:pPr algn="ctr" defTabSz="633533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66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PE Michael</a:t>
              </a: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4551965" y="5568496"/>
            <a:ext cx="1324216" cy="532456"/>
            <a:chOff x="5224287" y="91191"/>
            <a:chExt cx="1080778" cy="540389"/>
          </a:xfrm>
        </p:grpSpPr>
        <p:sp>
          <p:nvSpPr>
            <p:cNvPr id="87" name="Rounded Rectangle 86"/>
            <p:cNvSpPr/>
            <p:nvPr/>
          </p:nvSpPr>
          <p:spPr>
            <a:xfrm>
              <a:off x="5224287" y="91191"/>
              <a:ext cx="1080778" cy="540389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8" name="Rounded Rectangle 4"/>
            <p:cNvSpPr/>
            <p:nvPr/>
          </p:nvSpPr>
          <p:spPr>
            <a:xfrm>
              <a:off x="5240114" y="107018"/>
              <a:ext cx="1049124" cy="5087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051" tIns="9051" rIns="9051" bIns="9051" numCol="1" spcCol="1270" anchor="ctr" anchorCtr="0">
              <a:noAutofit/>
            </a:bodyPr>
            <a:lstStyle/>
            <a:p>
              <a:pPr algn="ctr" defTabSz="633533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66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TE Allan</a:t>
              </a: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7285041" y="5584091"/>
            <a:ext cx="1324216" cy="532456"/>
            <a:chOff x="5224287" y="91191"/>
            <a:chExt cx="1080778" cy="540389"/>
          </a:xfrm>
        </p:grpSpPr>
        <p:sp>
          <p:nvSpPr>
            <p:cNvPr id="90" name="Rounded Rectangle 89"/>
            <p:cNvSpPr/>
            <p:nvPr/>
          </p:nvSpPr>
          <p:spPr>
            <a:xfrm>
              <a:off x="5224287" y="91191"/>
              <a:ext cx="1080778" cy="540389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1" name="Rounded Rectangle 4"/>
            <p:cNvSpPr/>
            <p:nvPr/>
          </p:nvSpPr>
          <p:spPr>
            <a:xfrm>
              <a:off x="5240114" y="107018"/>
              <a:ext cx="1049124" cy="5087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051" tIns="9051" rIns="9051" bIns="9051" numCol="1" spcCol="1270" anchor="ctr" anchorCtr="0">
              <a:noAutofit/>
            </a:bodyPr>
            <a:lstStyle/>
            <a:p>
              <a:pPr algn="ctr" defTabSz="633533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66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ME Thai</a:t>
              </a: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5906384" y="5575404"/>
            <a:ext cx="1324216" cy="532456"/>
            <a:chOff x="5224287" y="91191"/>
            <a:chExt cx="1080778" cy="540389"/>
          </a:xfrm>
        </p:grpSpPr>
        <p:sp>
          <p:nvSpPr>
            <p:cNvPr id="93" name="Rounded Rectangle 92"/>
            <p:cNvSpPr/>
            <p:nvPr/>
          </p:nvSpPr>
          <p:spPr>
            <a:xfrm>
              <a:off x="5224287" y="91191"/>
              <a:ext cx="1080778" cy="540389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4" name="Rounded Rectangle 4"/>
            <p:cNvSpPr/>
            <p:nvPr/>
          </p:nvSpPr>
          <p:spPr>
            <a:xfrm>
              <a:off x="5240114" y="107018"/>
              <a:ext cx="1049124" cy="5087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051" tIns="9051" rIns="9051" bIns="9051" numCol="1" spcCol="1270" anchor="ctr" anchorCtr="0">
              <a:noAutofit/>
            </a:bodyPr>
            <a:lstStyle/>
            <a:p>
              <a:pPr algn="ctr" defTabSz="633533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66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IE </a:t>
              </a:r>
              <a:r>
                <a:rPr lang="en-US" sz="1166" b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Haily</a:t>
              </a:r>
              <a:endParaRPr lang="en-US" sz="1166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5" name="Group 94"/>
          <p:cNvGrpSpPr/>
          <p:nvPr/>
        </p:nvGrpSpPr>
        <p:grpSpPr>
          <a:xfrm>
            <a:off x="8676953" y="5565672"/>
            <a:ext cx="1324216" cy="532456"/>
            <a:chOff x="5224287" y="91191"/>
            <a:chExt cx="1080778" cy="540389"/>
          </a:xfrm>
        </p:grpSpPr>
        <p:sp>
          <p:nvSpPr>
            <p:cNvPr id="96" name="Rounded Rectangle 95"/>
            <p:cNvSpPr/>
            <p:nvPr/>
          </p:nvSpPr>
          <p:spPr>
            <a:xfrm>
              <a:off x="5224287" y="91191"/>
              <a:ext cx="1080778" cy="540389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7" name="Rounded Rectangle 4"/>
            <p:cNvSpPr/>
            <p:nvPr/>
          </p:nvSpPr>
          <p:spPr>
            <a:xfrm>
              <a:off x="5240114" y="107018"/>
              <a:ext cx="1049124" cy="5087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051" tIns="9051" rIns="9051" bIns="9051" numCol="1" spcCol="1270" anchor="ctr" anchorCtr="0">
              <a:noAutofit/>
            </a:bodyPr>
            <a:lstStyle/>
            <a:p>
              <a:pPr algn="ctr" defTabSz="633533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66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PD Van </a:t>
              </a:r>
              <a:r>
                <a:rPr lang="en-US" sz="1166" b="1" dirty="0" err="1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Anh</a:t>
              </a:r>
              <a:endParaRPr lang="en-US" sz="1166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10524877" y="5568495"/>
            <a:ext cx="1324216" cy="532456"/>
            <a:chOff x="5224287" y="91191"/>
            <a:chExt cx="1080778" cy="540389"/>
          </a:xfrm>
        </p:grpSpPr>
        <p:sp>
          <p:nvSpPr>
            <p:cNvPr id="99" name="Rounded Rectangle 98"/>
            <p:cNvSpPr/>
            <p:nvPr/>
          </p:nvSpPr>
          <p:spPr>
            <a:xfrm>
              <a:off x="5224287" y="91191"/>
              <a:ext cx="1080778" cy="540389"/>
            </a:xfrm>
            <a:prstGeom prst="roundRect">
              <a:avLst>
                <a:gd name="adj" fmla="val 10000"/>
              </a:avLst>
            </a:prstGeom>
            <a:solidFill>
              <a:srgbClr val="FFC0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0" name="Rounded Rectangle 4"/>
            <p:cNvSpPr/>
            <p:nvPr/>
          </p:nvSpPr>
          <p:spPr>
            <a:xfrm>
              <a:off x="5240114" y="107018"/>
              <a:ext cx="1049124" cy="5087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9051" tIns="9051" rIns="9051" bIns="9051" numCol="1" spcCol="1270" anchor="ctr" anchorCtr="0">
              <a:noAutofit/>
            </a:bodyPr>
            <a:lstStyle/>
            <a:p>
              <a:pPr algn="ctr" defTabSz="633533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166" b="1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PQE Rachel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0201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22"/>
          <p:cNvSpPr txBox="1">
            <a:spLocks/>
          </p:cNvSpPr>
          <p:nvPr/>
        </p:nvSpPr>
        <p:spPr>
          <a:xfrm>
            <a:off x="0" y="0"/>
            <a:ext cx="6959312" cy="55510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1A3B7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defRPr>
            </a:lvl1pPr>
          </a:lstStyle>
          <a:p>
            <a:pPr marL="85725">
              <a:defRPr/>
            </a:pPr>
            <a:r>
              <a:rPr lang="en-US" altLang="zh-CN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Foxconn Vietnam Overview </a:t>
            </a:r>
            <a:endParaRPr lang="zh-TW" altLang="en-US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AutoShape 6" descr="LG logo and symbol, meaning, history,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AutoShape 8" descr="LG logo and symbol, meaning, history, 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AutoShape 16" descr="电子公司VI设计_立讯精密工业VI设计【共创VI设计公司】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452E6FEE-C23F-414C-AB63-B1E686740941}"/>
              </a:ext>
            </a:extLst>
          </p:cNvPr>
          <p:cNvSpPr txBox="1"/>
          <p:nvPr/>
        </p:nvSpPr>
        <p:spPr>
          <a:xfrm>
            <a:off x="146050" y="6439748"/>
            <a:ext cx="142179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1600" i="1" dirty="0" err="1">
                <a:solidFill>
                  <a:schemeClr val="bg1"/>
                </a:solidFill>
              </a:rPr>
              <a:t>Fii</a:t>
            </a:r>
            <a:r>
              <a:rPr kumimoji="1" lang="en-US" altLang="zh-TW" sz="1600" i="1" dirty="0">
                <a:solidFill>
                  <a:schemeClr val="bg1"/>
                </a:solidFill>
              </a:rPr>
              <a:t> Confidential</a:t>
            </a:r>
            <a:endParaRPr kumimoji="1" lang="zh-TW" altLang="en-US" sz="1600" i="1" dirty="0">
              <a:solidFill>
                <a:schemeClr val="bg1"/>
              </a:solidFill>
            </a:endParaRPr>
          </a:p>
        </p:txBody>
      </p:sp>
      <p:sp>
        <p:nvSpPr>
          <p:cNvPr id="39" name="Title 1">
            <a:extLst>
              <a:ext uri="{FF2B5EF4-FFF2-40B4-BE49-F238E27FC236}">
                <a16:creationId xmlns:a16="http://schemas.microsoft.com/office/drawing/2014/main" id="{CF820B82-687F-46AD-8BB2-D0C72C239B4A}"/>
              </a:ext>
            </a:extLst>
          </p:cNvPr>
          <p:cNvSpPr txBox="1">
            <a:spLocks/>
          </p:cNvSpPr>
          <p:nvPr/>
        </p:nvSpPr>
        <p:spPr>
          <a:xfrm>
            <a:off x="3657600" y="3241975"/>
            <a:ext cx="8354290" cy="12538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Major Enterprise, Infrastructure, Consumer, &amp; Service Provider Customers have been leveraging our Vietnam Supply Chain</a:t>
            </a:r>
            <a:r>
              <a:rPr kumimoji="0" lang="en-US" b="1" i="1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 </a:t>
            </a:r>
            <a:r>
              <a:rPr kumimoji="0" lang="en-US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Services/Solutions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t>!</a:t>
            </a:r>
            <a:endParaRPr kumimoji="0" lang="en-US" sz="16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3546764" y="4527494"/>
            <a:ext cx="8648276" cy="1873316"/>
            <a:chOff x="1" y="4236539"/>
            <a:chExt cx="12195039" cy="2175290"/>
          </a:xfrm>
        </p:grpSpPr>
        <p:sp>
          <p:nvSpPr>
            <p:cNvPr id="38" name="矩形 4">
              <a:extLst>
                <a:ext uri="{FF2B5EF4-FFF2-40B4-BE49-F238E27FC236}">
                  <a16:creationId xmlns:a16="http://schemas.microsoft.com/office/drawing/2014/main" id="{A1B0D45B-5BC3-7D45-A48B-C31907B139CF}"/>
                </a:ext>
              </a:extLst>
            </p:cNvPr>
            <p:cNvSpPr/>
            <p:nvPr/>
          </p:nvSpPr>
          <p:spPr>
            <a:xfrm>
              <a:off x="1" y="4236539"/>
              <a:ext cx="12191999" cy="21752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pic>
          <p:nvPicPr>
            <p:cNvPr id="40" name="Picture 4" descr="Nokia Logo | The most famous brands and company logos in the world">
              <a:extLst>
                <a:ext uri="{FF2B5EF4-FFF2-40B4-BE49-F238E27FC236}">
                  <a16:creationId xmlns:a16="http://schemas.microsoft.com/office/drawing/2014/main" id="{D4F14B9F-2F48-4768-9436-BBC0FB914FC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8380" b="19715"/>
            <a:stretch/>
          </p:blipFill>
          <p:spPr bwMode="auto">
            <a:xfrm>
              <a:off x="6681945" y="4454111"/>
              <a:ext cx="1849775" cy="6412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10" descr="微軟睽違25年更換全新logo，你喜歡這種極簡風嗎？ | T客邦">
              <a:extLst>
                <a:ext uri="{FF2B5EF4-FFF2-40B4-BE49-F238E27FC236}">
                  <a16:creationId xmlns:a16="http://schemas.microsoft.com/office/drawing/2014/main" id="{B6FFD15B-D96B-47D9-BC3C-7289293614E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4516" b="21876"/>
            <a:stretch/>
          </p:blipFill>
          <p:spPr bwMode="auto">
            <a:xfrm>
              <a:off x="88615" y="5199827"/>
              <a:ext cx="2222554" cy="8924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圖片 9">
              <a:extLst>
                <a:ext uri="{FF2B5EF4-FFF2-40B4-BE49-F238E27FC236}">
                  <a16:creationId xmlns:a16="http://schemas.microsoft.com/office/drawing/2014/main" id="{F82A0054-7350-4EDB-B4D4-46F9BDB149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0461008" y="5620061"/>
              <a:ext cx="1729744" cy="560763"/>
            </a:xfrm>
            <a:prstGeom prst="rect">
              <a:avLst/>
            </a:prstGeom>
          </p:spPr>
        </p:pic>
        <p:pic>
          <p:nvPicPr>
            <p:cNvPr id="43" name="Picture 2">
              <a:extLst>
                <a:ext uri="{FF2B5EF4-FFF2-40B4-BE49-F238E27FC236}">
                  <a16:creationId xmlns:a16="http://schemas.microsoft.com/office/drawing/2014/main" id="{F428F522-FB51-BB4D-94A6-68B84DD2C8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49781" y="4583103"/>
              <a:ext cx="2551323" cy="350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6">
              <a:extLst>
                <a:ext uri="{FF2B5EF4-FFF2-40B4-BE49-F238E27FC236}">
                  <a16:creationId xmlns:a16="http://schemas.microsoft.com/office/drawing/2014/main" id="{0F3B14D9-8CA0-1D4F-8115-D855E3F3F2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95818" y="4694513"/>
              <a:ext cx="1785859" cy="352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4" descr="https://www.nutanix.cn/content/dam/nutanix/logos/with-padding/logo_juniper-networks.png"/>
            <p:cNvPicPr>
              <a:picLocks noChangeAspect="1" noChangeArrowheads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1758" y="4993673"/>
              <a:ext cx="2836310" cy="14181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12" descr="File:Aruba Networks logo.svg"/>
            <p:cNvPicPr>
              <a:picLocks noChangeAspect="1" noChangeArrowheads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0725" y="4486010"/>
              <a:ext cx="1551527" cy="7575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14" descr="How Many Devices Are On Your Router [live] - Netgear Logo Png (1044x800), Png Download"/>
            <p:cNvPicPr>
              <a:picLocks noChangeAspect="1" noChangeArrowheads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97507" y="5651824"/>
              <a:ext cx="2018649" cy="44622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8" name="Picture 6" descr="https://veruscorp.com/wp-content/uploads/2018/10/cisco-logo-transparent-300x159.png"/>
            <p:cNvPicPr>
              <a:picLocks noChangeAspect="1" noChangeArrowheads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3143" y="5304445"/>
              <a:ext cx="1678437" cy="8895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4">
              <a:extLst>
                <a:ext uri="{FF2B5EF4-FFF2-40B4-BE49-F238E27FC236}">
                  <a16:creationId xmlns:a16="http://schemas.microsoft.com/office/drawing/2014/main" id="{F30B161F-2750-0A47-83B1-7D24E4CD3C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99363" y="5546315"/>
              <a:ext cx="1678438" cy="506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9985" name="Picture 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0585917" y="4424360"/>
              <a:ext cx="1609123" cy="646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9986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31461" y="4486010"/>
              <a:ext cx="2186861" cy="646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4" name="Group 33"/>
          <p:cNvGrpSpPr/>
          <p:nvPr/>
        </p:nvGrpSpPr>
        <p:grpSpPr>
          <a:xfrm>
            <a:off x="3546764" y="541189"/>
            <a:ext cx="8645237" cy="2686920"/>
            <a:chOff x="0" y="541189"/>
            <a:chExt cx="12192001" cy="2686920"/>
          </a:xfrm>
        </p:grpSpPr>
        <p:grpSp>
          <p:nvGrpSpPr>
            <p:cNvPr id="32" name="Group 31"/>
            <p:cNvGrpSpPr/>
            <p:nvPr/>
          </p:nvGrpSpPr>
          <p:grpSpPr>
            <a:xfrm>
              <a:off x="1" y="541189"/>
              <a:ext cx="12192000" cy="2686920"/>
              <a:chOff x="1" y="541189"/>
              <a:chExt cx="12192000" cy="2686920"/>
            </a:xfrm>
          </p:grpSpPr>
          <p:pic>
            <p:nvPicPr>
              <p:cNvPr id="173058" name="Picture 2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1" y="541189"/>
                <a:ext cx="12192000" cy="2686920"/>
              </a:xfrm>
              <a:prstGeom prst="rect">
                <a:avLst/>
              </a:prstGeom>
              <a:noFill/>
              <a:ln w="28575">
                <a:solidFill>
                  <a:srgbClr val="0000FF"/>
                </a:solidFill>
                <a:miter lim="800000"/>
                <a:headEnd/>
                <a:tailEnd/>
              </a:ln>
            </p:spPr>
          </p:pic>
          <p:pic>
            <p:nvPicPr>
              <p:cNvPr id="169988" name="Picture 4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10768012" y="1862138"/>
                <a:ext cx="814387" cy="26037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1" name="TextBox 30"/>
              <p:cNvSpPr txBox="1"/>
              <p:nvPr/>
            </p:nvSpPr>
            <p:spPr>
              <a:xfrm>
                <a:off x="10525765" y="1781175"/>
                <a:ext cx="1506221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 smtClean="0">
                    <a:solidFill>
                      <a:schemeClr val="bg2"/>
                    </a:solidFill>
                  </a:rPr>
                  <a:t>Project</a:t>
                </a:r>
                <a:endParaRPr lang="en-US" sz="1600" b="1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25" name="Group 24"/>
            <p:cNvGrpSpPr/>
            <p:nvPr/>
          </p:nvGrpSpPr>
          <p:grpSpPr>
            <a:xfrm>
              <a:off x="0" y="1399307"/>
              <a:ext cx="4031673" cy="1745676"/>
              <a:chOff x="0" y="1399307"/>
              <a:chExt cx="4031673" cy="1745676"/>
            </a:xfrm>
          </p:grpSpPr>
          <p:sp>
            <p:nvSpPr>
              <p:cNvPr id="23" name="Rounded Rectangle 22"/>
              <p:cNvSpPr/>
              <p:nvPr/>
            </p:nvSpPr>
            <p:spPr>
              <a:xfrm>
                <a:off x="0" y="1634837"/>
                <a:ext cx="4031673" cy="1510146"/>
              </a:xfrm>
              <a:prstGeom prst="roundRect">
                <a:avLst/>
              </a:prstGeom>
              <a:solidFill>
                <a:schemeClr val="accent1">
                  <a:alpha val="0"/>
                </a:schemeClr>
              </a:solidFill>
              <a:ln w="3175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646319" y="1399307"/>
                <a:ext cx="695039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FF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 err="1" smtClean="0"/>
                  <a:t>Fii</a:t>
                </a:r>
                <a:endParaRPr lang="en-US" dirty="0"/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8132618" y="1399307"/>
              <a:ext cx="2036618" cy="1745676"/>
              <a:chOff x="0" y="1399307"/>
              <a:chExt cx="4031673" cy="1745676"/>
            </a:xfrm>
          </p:grpSpPr>
          <p:sp>
            <p:nvSpPr>
              <p:cNvPr id="27" name="Rounded Rectangle 26"/>
              <p:cNvSpPr/>
              <p:nvPr/>
            </p:nvSpPr>
            <p:spPr>
              <a:xfrm>
                <a:off x="0" y="1634837"/>
                <a:ext cx="4031673" cy="1510146"/>
              </a:xfrm>
              <a:prstGeom prst="roundRect">
                <a:avLst/>
              </a:prstGeom>
              <a:solidFill>
                <a:schemeClr val="accent1">
                  <a:alpha val="0"/>
                </a:schemeClr>
              </a:solidFill>
              <a:ln w="3175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352814" y="1399307"/>
                <a:ext cx="1421062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rgbClr val="FFFF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 err="1" smtClean="0"/>
                  <a:t>Fii</a:t>
                </a:r>
                <a:endParaRPr lang="en-US" dirty="0"/>
              </a:p>
            </p:txBody>
          </p:sp>
        </p:grpSp>
      </p:grpSp>
      <p:grpSp>
        <p:nvGrpSpPr>
          <p:cNvPr id="36" name="Group 35"/>
          <p:cNvGrpSpPr/>
          <p:nvPr/>
        </p:nvGrpSpPr>
        <p:grpSpPr>
          <a:xfrm>
            <a:off x="1" y="540320"/>
            <a:ext cx="3505200" cy="5832771"/>
            <a:chOff x="2594367" y="2053262"/>
            <a:chExt cx="1962871" cy="4660404"/>
          </a:xfrm>
        </p:grpSpPr>
        <p:pic>
          <p:nvPicPr>
            <p:cNvPr id="37" name="Picture 3" descr="A close up of a map&#10;&#10;Description automatically generated">
              <a:extLst>
                <a:ext uri="{FF2B5EF4-FFF2-40B4-BE49-F238E27FC236}">
                  <a16:creationId xmlns:a16="http://schemas.microsoft.com/office/drawing/2014/main" id="{E6D8C0AF-B0BE-614C-8C6C-60360DBBA2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94367" y="2053262"/>
              <a:ext cx="1952931" cy="4660404"/>
            </a:xfrm>
            <a:prstGeom prst="rect">
              <a:avLst/>
            </a:prstGeom>
            <a:ln w="28575">
              <a:solidFill>
                <a:srgbClr val="0000FF"/>
              </a:solidFill>
            </a:ln>
          </p:spPr>
        </p:pic>
        <p:sp>
          <p:nvSpPr>
            <p:cNvPr id="50" name="Oval 34">
              <a:extLst>
                <a:ext uri="{FF2B5EF4-FFF2-40B4-BE49-F238E27FC236}">
                  <a16:creationId xmlns:a16="http://schemas.microsoft.com/office/drawing/2014/main" id="{48917308-7054-6949-B6F4-1D920C31C3B3}"/>
                </a:ext>
              </a:extLst>
            </p:cNvPr>
            <p:cNvSpPr/>
            <p:nvPr/>
          </p:nvSpPr>
          <p:spPr>
            <a:xfrm>
              <a:off x="3999511" y="2507668"/>
              <a:ext cx="195943" cy="195943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Oval 35">
              <a:extLst>
                <a:ext uri="{FF2B5EF4-FFF2-40B4-BE49-F238E27FC236}">
                  <a16:creationId xmlns:a16="http://schemas.microsoft.com/office/drawing/2014/main" id="{5D0B5647-2479-0A4F-A2C0-E85B114436BB}"/>
                </a:ext>
              </a:extLst>
            </p:cNvPr>
            <p:cNvSpPr/>
            <p:nvPr/>
          </p:nvSpPr>
          <p:spPr>
            <a:xfrm>
              <a:off x="3782968" y="3392397"/>
              <a:ext cx="195943" cy="195943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36">
              <a:extLst>
                <a:ext uri="{FF2B5EF4-FFF2-40B4-BE49-F238E27FC236}">
                  <a16:creationId xmlns:a16="http://schemas.microsoft.com/office/drawing/2014/main" id="{7736F58A-2BD8-794D-BC41-371975990E8A}"/>
                </a:ext>
              </a:extLst>
            </p:cNvPr>
            <p:cNvSpPr/>
            <p:nvPr/>
          </p:nvSpPr>
          <p:spPr>
            <a:xfrm>
              <a:off x="3370728" y="6040133"/>
              <a:ext cx="195943" cy="195943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37">
              <a:extLst>
                <a:ext uri="{FF2B5EF4-FFF2-40B4-BE49-F238E27FC236}">
                  <a16:creationId xmlns:a16="http://schemas.microsoft.com/office/drawing/2014/main" id="{BECB9B0E-7174-D04B-8494-766F066F019D}"/>
                </a:ext>
              </a:extLst>
            </p:cNvPr>
            <p:cNvSpPr/>
            <p:nvPr/>
          </p:nvSpPr>
          <p:spPr>
            <a:xfrm>
              <a:off x="2729127" y="5152936"/>
              <a:ext cx="766548" cy="873048"/>
            </a:xfrm>
            <a:custGeom>
              <a:avLst/>
              <a:gdLst>
                <a:gd name="connsiteX0" fmla="*/ 766548 w 766548"/>
                <a:gd name="connsiteY0" fmla="*/ 873048 h 873048"/>
                <a:gd name="connsiteX1" fmla="*/ 655423 w 766548"/>
                <a:gd name="connsiteY1" fmla="*/ 746048 h 873048"/>
                <a:gd name="connsiteX2" fmla="*/ 556998 w 766548"/>
                <a:gd name="connsiteY2" fmla="*/ 673023 h 873048"/>
                <a:gd name="connsiteX3" fmla="*/ 401423 w 766548"/>
                <a:gd name="connsiteY3" fmla="*/ 546023 h 873048"/>
                <a:gd name="connsiteX4" fmla="*/ 109655 w 766548"/>
                <a:gd name="connsiteY4" fmla="*/ 461980 h 873048"/>
                <a:gd name="connsiteX5" fmla="*/ 74608 w 766548"/>
                <a:gd name="connsiteY5" fmla="*/ 449235 h 873048"/>
                <a:gd name="connsiteX6" fmla="*/ 58678 w 766548"/>
                <a:gd name="connsiteY6" fmla="*/ 417375 h 873048"/>
                <a:gd name="connsiteX7" fmla="*/ 17259 w 766548"/>
                <a:gd name="connsiteY7" fmla="*/ 382328 h 873048"/>
                <a:gd name="connsiteX8" fmla="*/ 1329 w 766548"/>
                <a:gd name="connsiteY8" fmla="*/ 344095 h 873048"/>
                <a:gd name="connsiteX9" fmla="*/ 49120 w 766548"/>
                <a:gd name="connsiteY9" fmla="*/ 229397 h 873048"/>
                <a:gd name="connsiteX10" fmla="*/ 112841 w 766548"/>
                <a:gd name="connsiteY10" fmla="*/ 0 h 8730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766548" h="873048">
                  <a:moveTo>
                    <a:pt x="766548" y="873048"/>
                  </a:moveTo>
                  <a:cubicBezTo>
                    <a:pt x="728448" y="826216"/>
                    <a:pt x="690348" y="779385"/>
                    <a:pt x="655423" y="746048"/>
                  </a:cubicBezTo>
                  <a:cubicBezTo>
                    <a:pt x="620498" y="712710"/>
                    <a:pt x="599331" y="706360"/>
                    <a:pt x="556998" y="673023"/>
                  </a:cubicBezTo>
                  <a:cubicBezTo>
                    <a:pt x="514665" y="639686"/>
                    <a:pt x="475980" y="581197"/>
                    <a:pt x="401423" y="546023"/>
                  </a:cubicBezTo>
                  <a:cubicBezTo>
                    <a:pt x="326866" y="510849"/>
                    <a:pt x="164124" y="478111"/>
                    <a:pt x="109655" y="461980"/>
                  </a:cubicBezTo>
                  <a:cubicBezTo>
                    <a:pt x="55186" y="445849"/>
                    <a:pt x="83104" y="456669"/>
                    <a:pt x="74608" y="449235"/>
                  </a:cubicBezTo>
                  <a:cubicBezTo>
                    <a:pt x="66112" y="441801"/>
                    <a:pt x="68236" y="428526"/>
                    <a:pt x="58678" y="417375"/>
                  </a:cubicBezTo>
                  <a:cubicBezTo>
                    <a:pt x="49120" y="406224"/>
                    <a:pt x="26817" y="394541"/>
                    <a:pt x="17259" y="382328"/>
                  </a:cubicBezTo>
                  <a:cubicBezTo>
                    <a:pt x="7701" y="370115"/>
                    <a:pt x="-3981" y="369583"/>
                    <a:pt x="1329" y="344095"/>
                  </a:cubicBezTo>
                  <a:cubicBezTo>
                    <a:pt x="6639" y="318607"/>
                    <a:pt x="30535" y="286746"/>
                    <a:pt x="49120" y="229397"/>
                  </a:cubicBezTo>
                  <a:cubicBezTo>
                    <a:pt x="67705" y="172048"/>
                    <a:pt x="90273" y="86024"/>
                    <a:pt x="112841" y="0"/>
                  </a:cubicBezTo>
                </a:path>
              </a:pathLst>
            </a:custGeom>
            <a:noFill/>
            <a:ln w="1905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Freeform 38">
              <a:extLst>
                <a:ext uri="{FF2B5EF4-FFF2-40B4-BE49-F238E27FC236}">
                  <a16:creationId xmlns:a16="http://schemas.microsoft.com/office/drawing/2014/main" id="{BEDB4A5F-D5B6-9E42-90F7-56F6F0DE4410}"/>
                </a:ext>
              </a:extLst>
            </p:cNvPr>
            <p:cNvSpPr/>
            <p:nvPr/>
          </p:nvSpPr>
          <p:spPr>
            <a:xfrm>
              <a:off x="2848340" y="4012326"/>
              <a:ext cx="321792" cy="1124680"/>
            </a:xfrm>
            <a:custGeom>
              <a:avLst/>
              <a:gdLst>
                <a:gd name="connsiteX0" fmla="*/ 0 w 321792"/>
                <a:gd name="connsiteY0" fmla="*/ 1124680 h 1124680"/>
                <a:gd name="connsiteX1" fmla="*/ 41419 w 321792"/>
                <a:gd name="connsiteY1" fmla="*/ 965377 h 1124680"/>
                <a:gd name="connsiteX2" fmla="*/ 111512 w 321792"/>
                <a:gd name="connsiteY2" fmla="*/ 751911 h 1124680"/>
                <a:gd name="connsiteX3" fmla="*/ 194350 w 321792"/>
                <a:gd name="connsiteY3" fmla="*/ 426932 h 1124680"/>
                <a:gd name="connsiteX4" fmla="*/ 251699 w 321792"/>
                <a:gd name="connsiteY4" fmla="*/ 235769 h 1124680"/>
                <a:gd name="connsiteX5" fmla="*/ 321792 w 321792"/>
                <a:gd name="connsiteY5" fmla="*/ 0 h 1124680"/>
                <a:gd name="connsiteX6" fmla="*/ 321792 w 321792"/>
                <a:gd name="connsiteY6" fmla="*/ 0 h 1124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1792" h="1124680">
                  <a:moveTo>
                    <a:pt x="0" y="1124680"/>
                  </a:moveTo>
                  <a:cubicBezTo>
                    <a:pt x="11417" y="1076092"/>
                    <a:pt x="22834" y="1027505"/>
                    <a:pt x="41419" y="965377"/>
                  </a:cubicBezTo>
                  <a:cubicBezTo>
                    <a:pt x="60004" y="903249"/>
                    <a:pt x="86024" y="841652"/>
                    <a:pt x="111512" y="751911"/>
                  </a:cubicBezTo>
                  <a:cubicBezTo>
                    <a:pt x="137001" y="662170"/>
                    <a:pt x="170986" y="512956"/>
                    <a:pt x="194350" y="426932"/>
                  </a:cubicBezTo>
                  <a:cubicBezTo>
                    <a:pt x="217714" y="340908"/>
                    <a:pt x="230459" y="306924"/>
                    <a:pt x="251699" y="235769"/>
                  </a:cubicBezTo>
                  <a:cubicBezTo>
                    <a:pt x="272939" y="164614"/>
                    <a:pt x="321792" y="0"/>
                    <a:pt x="321792" y="0"/>
                  </a:cubicBezTo>
                  <a:lnTo>
                    <a:pt x="321792" y="0"/>
                  </a:lnTo>
                </a:path>
              </a:pathLst>
            </a:custGeom>
            <a:noFill/>
            <a:ln w="1905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39">
              <a:extLst>
                <a:ext uri="{FF2B5EF4-FFF2-40B4-BE49-F238E27FC236}">
                  <a16:creationId xmlns:a16="http://schemas.microsoft.com/office/drawing/2014/main" id="{18276EC6-5369-8647-B8CA-22582D723B75}"/>
                </a:ext>
              </a:extLst>
            </p:cNvPr>
            <p:cNvSpPr/>
            <p:nvPr/>
          </p:nvSpPr>
          <p:spPr>
            <a:xfrm>
              <a:off x="3173318" y="2702529"/>
              <a:ext cx="872984" cy="1290681"/>
            </a:xfrm>
            <a:custGeom>
              <a:avLst/>
              <a:gdLst>
                <a:gd name="connsiteX0" fmla="*/ 0 w 872984"/>
                <a:gd name="connsiteY0" fmla="*/ 1290681 h 1290681"/>
                <a:gd name="connsiteX1" fmla="*/ 38233 w 872984"/>
                <a:gd name="connsiteY1" fmla="*/ 1160052 h 1290681"/>
                <a:gd name="connsiteX2" fmla="*/ 76466 w 872984"/>
                <a:gd name="connsiteY2" fmla="*/ 1038982 h 1290681"/>
                <a:gd name="connsiteX3" fmla="*/ 114699 w 872984"/>
                <a:gd name="connsiteY3" fmla="*/ 917911 h 1290681"/>
                <a:gd name="connsiteX4" fmla="*/ 159304 w 872984"/>
                <a:gd name="connsiteY4" fmla="*/ 780911 h 1290681"/>
                <a:gd name="connsiteX5" fmla="*/ 223025 w 872984"/>
                <a:gd name="connsiteY5" fmla="*/ 631166 h 1290681"/>
                <a:gd name="connsiteX6" fmla="*/ 318607 w 872984"/>
                <a:gd name="connsiteY6" fmla="*/ 449560 h 1290681"/>
                <a:gd name="connsiteX7" fmla="*/ 442863 w 872984"/>
                <a:gd name="connsiteY7" fmla="*/ 309373 h 1290681"/>
                <a:gd name="connsiteX8" fmla="*/ 598980 w 872984"/>
                <a:gd name="connsiteY8" fmla="*/ 162814 h 1290681"/>
                <a:gd name="connsiteX9" fmla="*/ 828377 w 872984"/>
                <a:gd name="connsiteY9" fmla="*/ 22628 h 1290681"/>
                <a:gd name="connsiteX10" fmla="*/ 872982 w 872984"/>
                <a:gd name="connsiteY10" fmla="*/ 325 h 1290681"/>
                <a:gd name="connsiteX11" fmla="*/ 872982 w 872984"/>
                <a:gd name="connsiteY11" fmla="*/ 325 h 1290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2984" h="1290681">
                  <a:moveTo>
                    <a:pt x="0" y="1290681"/>
                  </a:moveTo>
                  <a:cubicBezTo>
                    <a:pt x="12744" y="1246341"/>
                    <a:pt x="25489" y="1202002"/>
                    <a:pt x="38233" y="1160052"/>
                  </a:cubicBezTo>
                  <a:cubicBezTo>
                    <a:pt x="50977" y="1118102"/>
                    <a:pt x="76466" y="1038982"/>
                    <a:pt x="76466" y="1038982"/>
                  </a:cubicBezTo>
                  <a:cubicBezTo>
                    <a:pt x="89210" y="998625"/>
                    <a:pt x="100893" y="960923"/>
                    <a:pt x="114699" y="917911"/>
                  </a:cubicBezTo>
                  <a:cubicBezTo>
                    <a:pt x="128505" y="874899"/>
                    <a:pt x="141250" y="828702"/>
                    <a:pt x="159304" y="780911"/>
                  </a:cubicBezTo>
                  <a:cubicBezTo>
                    <a:pt x="177358" y="733120"/>
                    <a:pt x="196475" y="686391"/>
                    <a:pt x="223025" y="631166"/>
                  </a:cubicBezTo>
                  <a:cubicBezTo>
                    <a:pt x="249576" y="575941"/>
                    <a:pt x="281967" y="503192"/>
                    <a:pt x="318607" y="449560"/>
                  </a:cubicBezTo>
                  <a:cubicBezTo>
                    <a:pt x="355247" y="395928"/>
                    <a:pt x="396134" y="357164"/>
                    <a:pt x="442863" y="309373"/>
                  </a:cubicBezTo>
                  <a:cubicBezTo>
                    <a:pt x="489592" y="261582"/>
                    <a:pt x="534728" y="210605"/>
                    <a:pt x="598980" y="162814"/>
                  </a:cubicBezTo>
                  <a:cubicBezTo>
                    <a:pt x="663232" y="115023"/>
                    <a:pt x="782710" y="49710"/>
                    <a:pt x="828377" y="22628"/>
                  </a:cubicBezTo>
                  <a:cubicBezTo>
                    <a:pt x="874044" y="-4454"/>
                    <a:pt x="872982" y="325"/>
                    <a:pt x="872982" y="325"/>
                  </a:cubicBezTo>
                  <a:lnTo>
                    <a:pt x="872982" y="325"/>
                  </a:lnTo>
                </a:path>
              </a:pathLst>
            </a:custGeom>
            <a:noFill/>
            <a:ln w="1905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Freeform 40">
              <a:extLst>
                <a:ext uri="{FF2B5EF4-FFF2-40B4-BE49-F238E27FC236}">
                  <a16:creationId xmlns:a16="http://schemas.microsoft.com/office/drawing/2014/main" id="{03190A80-C9C2-0B4E-A093-8D0BEA9A8AA0}"/>
                </a:ext>
              </a:extLst>
            </p:cNvPr>
            <p:cNvSpPr/>
            <p:nvPr/>
          </p:nvSpPr>
          <p:spPr>
            <a:xfrm>
              <a:off x="3417053" y="3312589"/>
              <a:ext cx="385514" cy="175250"/>
            </a:xfrm>
            <a:custGeom>
              <a:avLst/>
              <a:gdLst>
                <a:gd name="connsiteX0" fmla="*/ 0 w 385514"/>
                <a:gd name="connsiteY0" fmla="*/ 0 h 175250"/>
                <a:gd name="connsiteX1" fmla="*/ 318606 w 385514"/>
                <a:gd name="connsiteY1" fmla="*/ 149744 h 175250"/>
                <a:gd name="connsiteX2" fmla="*/ 369583 w 385514"/>
                <a:gd name="connsiteY2" fmla="*/ 175233 h 175250"/>
                <a:gd name="connsiteX3" fmla="*/ 385514 w 385514"/>
                <a:gd name="connsiteY3" fmla="*/ 152931 h 17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5514" h="175250">
                  <a:moveTo>
                    <a:pt x="0" y="0"/>
                  </a:moveTo>
                  <a:lnTo>
                    <a:pt x="318606" y="149744"/>
                  </a:lnTo>
                  <a:cubicBezTo>
                    <a:pt x="380203" y="178949"/>
                    <a:pt x="358432" y="174702"/>
                    <a:pt x="369583" y="175233"/>
                  </a:cubicBezTo>
                  <a:cubicBezTo>
                    <a:pt x="380734" y="175764"/>
                    <a:pt x="383124" y="164347"/>
                    <a:pt x="385514" y="152931"/>
                  </a:cubicBezTo>
                </a:path>
              </a:pathLst>
            </a:custGeom>
            <a:noFill/>
            <a:ln w="1905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41">
              <a:extLst>
                <a:ext uri="{FF2B5EF4-FFF2-40B4-BE49-F238E27FC236}">
                  <a16:creationId xmlns:a16="http://schemas.microsoft.com/office/drawing/2014/main" id="{88A0E483-BFD8-E74F-8B2D-701A8FFE4D49}"/>
                </a:ext>
              </a:extLst>
            </p:cNvPr>
            <p:cNvSpPr txBox="1"/>
            <p:nvPr/>
          </p:nvSpPr>
          <p:spPr>
            <a:xfrm>
              <a:off x="3478270" y="2191455"/>
              <a:ext cx="651839" cy="3125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en-US" sz="1200" b="1" dirty="0">
                  <a:solidFill>
                    <a:schemeClr val="bg1"/>
                  </a:solidFill>
                </a:rPr>
                <a:t>Bac </a:t>
              </a:r>
              <a:r>
                <a:rPr lang="en-US" sz="1200" b="1" dirty="0" err="1">
                  <a:solidFill>
                    <a:schemeClr val="bg1"/>
                  </a:solidFill>
                </a:rPr>
                <a:t>Giang</a:t>
              </a:r>
              <a:endParaRPr lang="en-US" sz="1200" b="1" dirty="0">
                <a:solidFill>
                  <a:schemeClr val="bg1"/>
                </a:solidFill>
              </a:endParaRPr>
            </a:p>
            <a:p>
              <a:pPr>
                <a:lnSpc>
                  <a:spcPts val="1200"/>
                </a:lnSpc>
              </a:pPr>
              <a:r>
                <a:rPr lang="en-US" sz="1200" b="1" dirty="0" err="1">
                  <a:solidFill>
                    <a:schemeClr val="bg1"/>
                  </a:solidFill>
                </a:rPr>
                <a:t>Dinh</a:t>
              </a:r>
              <a:r>
                <a:rPr lang="en-US" sz="1200" b="1" dirty="0">
                  <a:solidFill>
                    <a:schemeClr val="bg1"/>
                  </a:solidFill>
                </a:rPr>
                <a:t> Tram IP</a:t>
              </a:r>
            </a:p>
          </p:txBody>
        </p:sp>
        <p:sp>
          <p:nvSpPr>
            <p:cNvPr id="58" name="TextBox 42">
              <a:extLst>
                <a:ext uri="{FF2B5EF4-FFF2-40B4-BE49-F238E27FC236}">
                  <a16:creationId xmlns:a16="http://schemas.microsoft.com/office/drawing/2014/main" id="{BF6E9FD4-543A-F145-A17B-D0595E5E363B}"/>
                </a:ext>
              </a:extLst>
            </p:cNvPr>
            <p:cNvSpPr txBox="1"/>
            <p:nvPr/>
          </p:nvSpPr>
          <p:spPr>
            <a:xfrm>
              <a:off x="3392312" y="3555622"/>
              <a:ext cx="1124026" cy="4022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en-US" sz="1200" b="1" dirty="0">
                  <a:solidFill>
                    <a:schemeClr val="bg1"/>
                  </a:solidFill>
                </a:rPr>
                <a:t>Bac </a:t>
              </a:r>
              <a:r>
                <a:rPr lang="en-US" sz="1200" b="1" dirty="0" err="1">
                  <a:solidFill>
                    <a:schemeClr val="bg1"/>
                  </a:solidFill>
                </a:rPr>
                <a:t>Giang</a:t>
              </a:r>
              <a:endParaRPr lang="en-US" sz="1200" b="1" dirty="0">
                <a:solidFill>
                  <a:schemeClr val="bg1"/>
                </a:solidFill>
              </a:endParaRPr>
            </a:p>
            <a:p>
              <a:pPr>
                <a:lnSpc>
                  <a:spcPts val="1200"/>
                </a:lnSpc>
              </a:pPr>
              <a:r>
                <a:rPr lang="en-US" sz="1200" b="1" dirty="0">
                  <a:solidFill>
                    <a:schemeClr val="bg1"/>
                  </a:solidFill>
                </a:rPr>
                <a:t>Quang Zhou IP</a:t>
              </a:r>
            </a:p>
          </p:txBody>
        </p:sp>
        <p:sp>
          <p:nvSpPr>
            <p:cNvPr id="59" name="TextBox 43">
              <a:extLst>
                <a:ext uri="{FF2B5EF4-FFF2-40B4-BE49-F238E27FC236}">
                  <a16:creationId xmlns:a16="http://schemas.microsoft.com/office/drawing/2014/main" id="{1B1F7928-C2C8-9244-A170-18331D65E8C8}"/>
                </a:ext>
              </a:extLst>
            </p:cNvPr>
            <p:cNvSpPr txBox="1"/>
            <p:nvPr/>
          </p:nvSpPr>
          <p:spPr>
            <a:xfrm>
              <a:off x="3475343" y="5690742"/>
              <a:ext cx="432910" cy="3142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en-US" sz="1200" b="1" dirty="0" err="1">
                  <a:solidFill>
                    <a:schemeClr val="bg1"/>
                  </a:solidFill>
                </a:rPr>
                <a:t>Bac</a:t>
              </a:r>
              <a:r>
                <a:rPr lang="en-US" sz="1200" b="1" dirty="0">
                  <a:solidFill>
                    <a:schemeClr val="bg1"/>
                  </a:solidFill>
                </a:rPr>
                <a:t> </a:t>
              </a:r>
              <a:r>
                <a:rPr lang="en-US" sz="1200" b="1" dirty="0" err="1" smtClean="0">
                  <a:solidFill>
                    <a:schemeClr val="bg1"/>
                  </a:solidFill>
                </a:rPr>
                <a:t>Ninh</a:t>
              </a:r>
              <a:endParaRPr lang="en-US" sz="1200" b="1" dirty="0" smtClean="0">
                <a:solidFill>
                  <a:schemeClr val="bg1"/>
                </a:solidFill>
              </a:endParaRPr>
            </a:p>
            <a:p>
              <a:pPr>
                <a:lnSpc>
                  <a:spcPts val="1200"/>
                </a:lnSpc>
              </a:pPr>
              <a:r>
                <a:rPr lang="en-US" sz="1200" b="1" dirty="0" err="1" smtClean="0">
                  <a:solidFill>
                    <a:schemeClr val="bg1"/>
                  </a:solidFill>
                </a:rPr>
                <a:t>Que</a:t>
              </a:r>
              <a:r>
                <a:rPr lang="en-US" sz="1200" b="1" dirty="0" smtClean="0">
                  <a:solidFill>
                    <a:schemeClr val="bg1"/>
                  </a:solidFill>
                </a:rPr>
                <a:t> Vo IP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  <p:sp>
          <p:nvSpPr>
            <p:cNvPr id="60" name="Freeform 44">
              <a:extLst>
                <a:ext uri="{FF2B5EF4-FFF2-40B4-BE49-F238E27FC236}">
                  <a16:creationId xmlns:a16="http://schemas.microsoft.com/office/drawing/2014/main" id="{58A779B4-BD4A-CF49-B6CE-7BB7538F4C95}"/>
                </a:ext>
              </a:extLst>
            </p:cNvPr>
            <p:cNvSpPr/>
            <p:nvPr/>
          </p:nvSpPr>
          <p:spPr>
            <a:xfrm>
              <a:off x="3430800" y="2715034"/>
              <a:ext cx="637200" cy="586800"/>
            </a:xfrm>
            <a:custGeom>
              <a:avLst/>
              <a:gdLst>
                <a:gd name="connsiteX0" fmla="*/ 637200 w 637200"/>
                <a:gd name="connsiteY0" fmla="*/ 0 h 586800"/>
                <a:gd name="connsiteX1" fmla="*/ 342000 w 637200"/>
                <a:gd name="connsiteY1" fmla="*/ 187200 h 586800"/>
                <a:gd name="connsiteX2" fmla="*/ 190800 w 637200"/>
                <a:gd name="connsiteY2" fmla="*/ 338400 h 586800"/>
                <a:gd name="connsiteX3" fmla="*/ 122400 w 637200"/>
                <a:gd name="connsiteY3" fmla="*/ 417600 h 586800"/>
                <a:gd name="connsiteX4" fmla="*/ 0 w 637200"/>
                <a:gd name="connsiteY4" fmla="*/ 586800 h 586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7200" h="586800">
                  <a:moveTo>
                    <a:pt x="637200" y="0"/>
                  </a:moveTo>
                  <a:cubicBezTo>
                    <a:pt x="526800" y="65400"/>
                    <a:pt x="416400" y="130800"/>
                    <a:pt x="342000" y="187200"/>
                  </a:cubicBezTo>
                  <a:cubicBezTo>
                    <a:pt x="267600" y="243600"/>
                    <a:pt x="227400" y="300000"/>
                    <a:pt x="190800" y="338400"/>
                  </a:cubicBezTo>
                  <a:cubicBezTo>
                    <a:pt x="154200" y="376800"/>
                    <a:pt x="154200" y="376200"/>
                    <a:pt x="122400" y="417600"/>
                  </a:cubicBezTo>
                  <a:cubicBezTo>
                    <a:pt x="90600" y="459000"/>
                    <a:pt x="45300" y="522900"/>
                    <a:pt x="0" y="586800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Freeform 45">
              <a:extLst>
                <a:ext uri="{FF2B5EF4-FFF2-40B4-BE49-F238E27FC236}">
                  <a16:creationId xmlns:a16="http://schemas.microsoft.com/office/drawing/2014/main" id="{C79483B2-651F-EE41-BAF0-78C7F739A5FA}"/>
                </a:ext>
              </a:extLst>
            </p:cNvPr>
            <p:cNvSpPr/>
            <p:nvPr/>
          </p:nvSpPr>
          <p:spPr>
            <a:xfrm>
              <a:off x="3438000" y="3301834"/>
              <a:ext cx="342000" cy="154800"/>
            </a:xfrm>
            <a:custGeom>
              <a:avLst/>
              <a:gdLst>
                <a:gd name="connsiteX0" fmla="*/ 0 w 342000"/>
                <a:gd name="connsiteY0" fmla="*/ 0 h 154800"/>
                <a:gd name="connsiteX1" fmla="*/ 342000 w 342000"/>
                <a:gd name="connsiteY1" fmla="*/ 154800 h 15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42000" h="154800">
                  <a:moveTo>
                    <a:pt x="0" y="0"/>
                  </a:moveTo>
                  <a:lnTo>
                    <a:pt x="342000" y="154800"/>
                  </a:lnTo>
                </a:path>
              </a:pathLst>
            </a:cu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2" name="Straight Connector 46">
              <a:extLst>
                <a:ext uri="{FF2B5EF4-FFF2-40B4-BE49-F238E27FC236}">
                  <a16:creationId xmlns:a16="http://schemas.microsoft.com/office/drawing/2014/main" id="{D07C9F52-B527-DC41-BA00-EE0F523551BB}"/>
                </a:ext>
              </a:extLst>
            </p:cNvPr>
            <p:cNvCxnSpPr>
              <a:cxnSpLocks/>
            </p:cNvCxnSpPr>
            <p:nvPr/>
          </p:nvCxnSpPr>
          <p:spPr>
            <a:xfrm>
              <a:off x="3954963" y="5676023"/>
              <a:ext cx="440404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3" name="TextBox 47">
              <a:extLst>
                <a:ext uri="{FF2B5EF4-FFF2-40B4-BE49-F238E27FC236}">
                  <a16:creationId xmlns:a16="http://schemas.microsoft.com/office/drawing/2014/main" id="{C9B36FDE-4B7B-B54E-8F12-B8643C979F9E}"/>
                </a:ext>
              </a:extLst>
            </p:cNvPr>
            <p:cNvSpPr txBox="1"/>
            <p:nvPr/>
          </p:nvSpPr>
          <p:spPr>
            <a:xfrm>
              <a:off x="3854901" y="5463927"/>
              <a:ext cx="622286" cy="255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en-US" altLang="zh-CN" sz="1400" b="1" dirty="0">
                  <a:solidFill>
                    <a:srgbClr val="FFFF00"/>
                  </a:solidFill>
                </a:rPr>
                <a:t>15KM</a:t>
              </a:r>
            </a:p>
          </p:txBody>
        </p:sp>
        <p:sp>
          <p:nvSpPr>
            <p:cNvPr id="64" name="TextBox 48">
              <a:extLst>
                <a:ext uri="{FF2B5EF4-FFF2-40B4-BE49-F238E27FC236}">
                  <a16:creationId xmlns:a16="http://schemas.microsoft.com/office/drawing/2014/main" id="{8CF26610-B343-CF45-8999-8A83A010DC6D}"/>
                </a:ext>
              </a:extLst>
            </p:cNvPr>
            <p:cNvSpPr txBox="1"/>
            <p:nvPr/>
          </p:nvSpPr>
          <p:spPr>
            <a:xfrm>
              <a:off x="3896376" y="5180937"/>
              <a:ext cx="530915" cy="25513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en-US" altLang="zh-CN" sz="1400" b="1" dirty="0">
                  <a:solidFill>
                    <a:srgbClr val="FF0000"/>
                  </a:solidFill>
                </a:rPr>
                <a:t>4KM</a:t>
              </a:r>
            </a:p>
          </p:txBody>
        </p:sp>
        <p:cxnSp>
          <p:nvCxnSpPr>
            <p:cNvPr id="65" name="Straight Connector 49">
              <a:extLst>
                <a:ext uri="{FF2B5EF4-FFF2-40B4-BE49-F238E27FC236}">
                  <a16:creationId xmlns:a16="http://schemas.microsoft.com/office/drawing/2014/main" id="{C9576043-6787-334D-B12E-F7E71FB52C66}"/>
                </a:ext>
              </a:extLst>
            </p:cNvPr>
            <p:cNvCxnSpPr>
              <a:cxnSpLocks/>
            </p:cNvCxnSpPr>
            <p:nvPr/>
          </p:nvCxnSpPr>
          <p:spPr>
            <a:xfrm>
              <a:off x="3947120" y="5394123"/>
              <a:ext cx="432752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6" name="Oval 34">
              <a:extLst>
                <a:ext uri="{FF2B5EF4-FFF2-40B4-BE49-F238E27FC236}">
                  <a16:creationId xmlns:a16="http://schemas.microsoft.com/office/drawing/2014/main" id="{48917308-7054-6949-B6F4-1D920C31C3B3}"/>
                </a:ext>
              </a:extLst>
            </p:cNvPr>
            <p:cNvSpPr/>
            <p:nvPr/>
          </p:nvSpPr>
          <p:spPr>
            <a:xfrm>
              <a:off x="4361295" y="2713315"/>
              <a:ext cx="195943" cy="195943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TextBox 42">
              <a:extLst>
                <a:ext uri="{FF2B5EF4-FFF2-40B4-BE49-F238E27FC236}">
                  <a16:creationId xmlns:a16="http://schemas.microsoft.com/office/drawing/2014/main" id="{BF6E9FD4-543A-F145-A17B-D0595E5E363B}"/>
                </a:ext>
              </a:extLst>
            </p:cNvPr>
            <p:cNvSpPr txBox="1"/>
            <p:nvPr/>
          </p:nvSpPr>
          <p:spPr>
            <a:xfrm>
              <a:off x="3960830" y="2852095"/>
              <a:ext cx="524522" cy="312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1200"/>
                </a:lnSpc>
              </a:pPr>
              <a:r>
                <a:rPr lang="en-US" sz="1200" b="1" dirty="0">
                  <a:solidFill>
                    <a:schemeClr val="bg1"/>
                  </a:solidFill>
                </a:rPr>
                <a:t>Bac </a:t>
              </a:r>
              <a:r>
                <a:rPr lang="en-US" sz="1200" b="1" dirty="0" err="1">
                  <a:solidFill>
                    <a:schemeClr val="bg1"/>
                  </a:solidFill>
                </a:rPr>
                <a:t>Giang</a:t>
              </a:r>
              <a:endParaRPr lang="en-US" sz="1200" b="1" dirty="0">
                <a:solidFill>
                  <a:schemeClr val="bg1"/>
                </a:solidFill>
              </a:endParaRPr>
            </a:p>
            <a:p>
              <a:pPr>
                <a:lnSpc>
                  <a:spcPts val="1200"/>
                </a:lnSpc>
              </a:pPr>
              <a:r>
                <a:rPr lang="en-US" sz="1200" b="1" dirty="0" smtClean="0">
                  <a:solidFill>
                    <a:schemeClr val="bg1"/>
                  </a:solidFill>
                </a:rPr>
                <a:t>Van </a:t>
              </a:r>
              <a:r>
                <a:rPr lang="en-US" sz="1200" b="1" dirty="0" err="1" smtClean="0">
                  <a:solidFill>
                    <a:schemeClr val="bg1"/>
                  </a:solidFill>
                </a:rPr>
                <a:t>Trung</a:t>
              </a:r>
              <a:r>
                <a:rPr lang="en-US" sz="1200" b="1" dirty="0" smtClean="0">
                  <a:solidFill>
                    <a:schemeClr val="bg1"/>
                  </a:solidFill>
                </a:rPr>
                <a:t> IP</a:t>
              </a:r>
              <a:endParaRPr lang="en-US" sz="12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68" name="Straight Connector 67"/>
          <p:cNvCxnSpPr>
            <a:stCxn id="50" idx="5"/>
            <a:endCxn id="66" idx="2"/>
          </p:cNvCxnSpPr>
          <p:nvPr/>
        </p:nvCxnSpPr>
        <p:spPr>
          <a:xfrm>
            <a:off x="2807902" y="1318356"/>
            <a:ext cx="347393" cy="170676"/>
          </a:xfrm>
          <a:prstGeom prst="line">
            <a:avLst/>
          </a:prstGeom>
          <a:ln w="22225">
            <a:solidFill>
              <a:srgbClr val="FFFF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0137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100"/>
            <a:ext cx="12208222" cy="684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6820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標題 2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485313" cy="501650"/>
          </a:xfrm>
          <a:noFill/>
        </p:spPr>
        <p:txBody>
          <a:bodyPr vert="horz" lIns="91440" tIns="45720" rIns="91440" bIns="45720" rtlCol="0" anchor="ctr">
            <a:noAutofit/>
          </a:bodyPr>
          <a:lstStyle/>
          <a:p>
            <a:pPr marL="85725"/>
            <a:r>
              <a:rPr lang="en-US" altLang="zh-TW" sz="2400" b="1" i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Foxconn</a:t>
            </a:r>
            <a:r>
              <a:rPr lang="en-US" altLang="zh-TW" sz="24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TW" sz="24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V</a:t>
            </a:r>
            <a:r>
              <a:rPr lang="en-US" altLang="zh-CN" sz="24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N </a:t>
            </a:r>
            <a:r>
              <a:rPr lang="en-US" altLang="zh-CN" sz="2400" b="1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Fii</a:t>
            </a:r>
            <a:r>
              <a:rPr lang="en-US" altLang="zh-TW" sz="24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TW" sz="24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– Bac </a:t>
            </a:r>
            <a:r>
              <a:rPr lang="en-US" altLang="zh-TW" sz="2400" b="1" i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Ninh</a:t>
            </a:r>
            <a:r>
              <a:rPr lang="en-US" altLang="zh-TW" sz="24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&amp; Bac </a:t>
            </a:r>
            <a:r>
              <a:rPr lang="en-US" altLang="zh-TW" sz="2400" b="1" i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Giang</a:t>
            </a:r>
            <a:r>
              <a:rPr lang="en-US" altLang="zh-TW" sz="24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Campus</a:t>
            </a:r>
            <a:r>
              <a:rPr lang="en-US" altLang="zh-CN" sz="24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- </a:t>
            </a:r>
            <a:r>
              <a:rPr lang="en-US" altLang="zh-CN" sz="24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29 </a:t>
            </a:r>
            <a:r>
              <a:rPr lang="en-US" altLang="zh-CN" sz="24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buildings</a:t>
            </a:r>
            <a:endParaRPr lang="zh-TW" altLang="en-US" sz="24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" name="群組 5"/>
          <p:cNvGrpSpPr/>
          <p:nvPr/>
        </p:nvGrpSpPr>
        <p:grpSpPr>
          <a:xfrm>
            <a:off x="9112544" y="777390"/>
            <a:ext cx="2890876" cy="3546680"/>
            <a:chOff x="4472212" y="775385"/>
            <a:chExt cx="3432591" cy="3546680"/>
          </a:xfrm>
        </p:grpSpPr>
        <p:grpSp>
          <p:nvGrpSpPr>
            <p:cNvPr id="5" name="Group"/>
            <p:cNvGrpSpPr>
              <a:grpSpLocks/>
            </p:cNvGrpSpPr>
            <p:nvPr/>
          </p:nvGrpSpPr>
          <p:grpSpPr bwMode="auto">
            <a:xfrm>
              <a:off x="4472212" y="775385"/>
              <a:ext cx="3414488" cy="1686347"/>
              <a:chOff x="11929" y="165686"/>
              <a:chExt cx="2692140" cy="1344551"/>
            </a:xfrm>
          </p:grpSpPr>
          <p:pic>
            <p:nvPicPr>
              <p:cNvPr id="6208" name="Picture 5" descr="Picture 5"/>
              <p:cNvPicPr>
                <a:picLocks noChangeAspect="1"/>
              </p:cNvPicPr>
              <p:nvPr/>
            </p:nvPicPr>
            <p:blipFill>
              <a:blip r:embed="rId3" cstate="print"/>
              <a:srcRect l="15672" t="18126" b="7119"/>
              <a:stretch>
                <a:fillRect/>
              </a:stretch>
            </p:blipFill>
            <p:spPr bwMode="auto">
              <a:xfrm>
                <a:off x="11929" y="165686"/>
                <a:ext cx="2692140" cy="1344551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6209" name="Text Box 35"/>
              <p:cNvSpPr txBox="1">
                <a:spLocks noChangeArrowheads="1"/>
              </p:cNvSpPr>
              <p:nvPr/>
            </p:nvSpPr>
            <p:spPr bwMode="auto">
              <a:xfrm rot="394916">
                <a:off x="1677528" y="967880"/>
                <a:ext cx="484276" cy="333511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  <p:txBody>
              <a:bodyPr lIns="45719" tIns="45719" rIns="45719" bIns="45719"/>
              <a:lstStyle/>
              <a:p>
                <a:pPr algn="ctr"/>
                <a:r>
                  <a:rPr lang="en-US" sz="800" b="1">
                    <a:solidFill>
                      <a:srgbClr val="FFFFFF"/>
                    </a:solidFill>
                    <a:sym typeface="Arial" charset="0"/>
                  </a:rPr>
                  <a:t>B01</a:t>
                </a:r>
              </a:p>
            </p:txBody>
          </p:sp>
          <p:sp>
            <p:nvSpPr>
              <p:cNvPr id="6210" name="Text Box 36"/>
              <p:cNvSpPr txBox="1">
                <a:spLocks noChangeArrowheads="1"/>
              </p:cNvSpPr>
              <p:nvPr/>
            </p:nvSpPr>
            <p:spPr bwMode="auto">
              <a:xfrm rot="376263">
                <a:off x="1930140" y="829345"/>
                <a:ext cx="471438" cy="324668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  <p:txBody>
              <a:bodyPr lIns="45719" tIns="45719" rIns="45719" bIns="45719"/>
              <a:lstStyle/>
              <a:p>
                <a:pPr algn="ctr"/>
                <a:r>
                  <a:rPr lang="en-US" sz="800" b="1">
                    <a:solidFill>
                      <a:srgbClr val="FFFFFF"/>
                    </a:solidFill>
                    <a:sym typeface="Arial" charset="0"/>
                  </a:rPr>
                  <a:t>B02</a:t>
                </a:r>
              </a:p>
            </p:txBody>
          </p:sp>
          <p:sp>
            <p:nvSpPr>
              <p:cNvPr id="6211" name="Text Box 37"/>
              <p:cNvSpPr txBox="1">
                <a:spLocks noChangeArrowheads="1"/>
              </p:cNvSpPr>
              <p:nvPr/>
            </p:nvSpPr>
            <p:spPr bwMode="auto">
              <a:xfrm rot="221404">
                <a:off x="2163637" y="666458"/>
                <a:ext cx="462861" cy="318762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  <p:txBody>
              <a:bodyPr lIns="45719" tIns="45719" rIns="45719" bIns="45719"/>
              <a:lstStyle/>
              <a:p>
                <a:pPr algn="ctr"/>
                <a:r>
                  <a:rPr lang="en-US" sz="800" b="1">
                    <a:solidFill>
                      <a:srgbClr val="FFFFFF"/>
                    </a:solidFill>
                    <a:sym typeface="Arial" charset="0"/>
                  </a:rPr>
                  <a:t>B03</a:t>
                </a:r>
              </a:p>
            </p:txBody>
          </p:sp>
          <p:sp>
            <p:nvSpPr>
              <p:cNvPr id="6212" name="Text Box 38"/>
              <p:cNvSpPr txBox="1">
                <a:spLocks noChangeArrowheads="1"/>
              </p:cNvSpPr>
              <p:nvPr/>
            </p:nvSpPr>
            <p:spPr bwMode="auto">
              <a:xfrm rot="300000">
                <a:off x="873761" y="762411"/>
                <a:ext cx="435441" cy="299878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  <p:txBody>
              <a:bodyPr lIns="45719" tIns="45719" rIns="45719" bIns="45719"/>
              <a:lstStyle/>
              <a:p>
                <a:pPr algn="ctr"/>
                <a:r>
                  <a:rPr lang="en-US" sz="800" b="1" dirty="0">
                    <a:solidFill>
                      <a:srgbClr val="FFFFFF"/>
                    </a:solidFill>
                    <a:sym typeface="Arial" charset="0"/>
                  </a:rPr>
                  <a:t>A01</a:t>
                </a:r>
              </a:p>
            </p:txBody>
          </p:sp>
          <p:sp>
            <p:nvSpPr>
              <p:cNvPr id="6213" name="Text Box 39"/>
              <p:cNvSpPr txBox="1">
                <a:spLocks noChangeArrowheads="1"/>
              </p:cNvSpPr>
              <p:nvPr/>
            </p:nvSpPr>
            <p:spPr bwMode="auto">
              <a:xfrm rot="300000">
                <a:off x="1086951" y="646262"/>
                <a:ext cx="496444" cy="341889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  <p:txBody>
              <a:bodyPr lIns="45719" tIns="45719" rIns="45719" bIns="45719"/>
              <a:lstStyle/>
              <a:p>
                <a:pPr algn="ctr"/>
                <a:r>
                  <a:rPr lang="en-US" sz="800" b="1">
                    <a:solidFill>
                      <a:srgbClr val="FFFFFF"/>
                    </a:solidFill>
                    <a:sym typeface="Arial" charset="0"/>
                  </a:rPr>
                  <a:t>A02</a:t>
                </a:r>
              </a:p>
            </p:txBody>
          </p:sp>
          <p:sp>
            <p:nvSpPr>
              <p:cNvPr id="6214" name="Text Box 41"/>
              <p:cNvSpPr txBox="1">
                <a:spLocks noChangeArrowheads="1"/>
              </p:cNvSpPr>
              <p:nvPr/>
            </p:nvSpPr>
            <p:spPr bwMode="auto">
              <a:xfrm rot="300000">
                <a:off x="1355502" y="521402"/>
                <a:ext cx="537032" cy="369841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  <p:txBody>
              <a:bodyPr lIns="45719" tIns="45719" rIns="45719" bIns="45719"/>
              <a:lstStyle/>
              <a:p>
                <a:pPr algn="ctr"/>
                <a:r>
                  <a:rPr lang="en-US" sz="800" b="1" dirty="0">
                    <a:solidFill>
                      <a:srgbClr val="FFFFFF"/>
                    </a:solidFill>
                    <a:sym typeface="Arial" charset="0"/>
                  </a:rPr>
                  <a:t>A03</a:t>
                </a:r>
              </a:p>
            </p:txBody>
          </p:sp>
        </p:grpSp>
        <p:grpSp>
          <p:nvGrpSpPr>
            <p:cNvPr id="12" name="Group 115"/>
            <p:cNvGrpSpPr>
              <a:grpSpLocks/>
            </p:cNvGrpSpPr>
            <p:nvPr/>
          </p:nvGrpSpPr>
          <p:grpSpPr bwMode="auto">
            <a:xfrm>
              <a:off x="4476028" y="2542033"/>
              <a:ext cx="3428775" cy="1780032"/>
              <a:chOff x="3125226" y="2753063"/>
              <a:chExt cx="2672231" cy="1748887"/>
            </a:xfrm>
          </p:grpSpPr>
          <p:pic>
            <p:nvPicPr>
              <p:cNvPr id="117" name="Picture 116" descr="D:\Users\Sam\Desktop\P区-鸟瞰白天(竖向波纹板).jpg"/>
              <p:cNvPicPr>
                <a:picLocks noChangeAspect="1" noChangeArrowheads="1"/>
              </p:cNvPicPr>
              <p:nvPr/>
            </p:nvPicPr>
            <p:blipFill rotWithShape="1">
              <a:blip r:embed="rId4" cstate="print"/>
              <a:srcRect/>
              <a:stretch/>
            </p:blipFill>
            <p:spPr bwMode="auto">
              <a:xfrm>
                <a:off x="3125226" y="2753063"/>
                <a:ext cx="2672231" cy="1748887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6166" name="Text Box 35"/>
              <p:cNvSpPr txBox="1">
                <a:spLocks noChangeArrowheads="1"/>
              </p:cNvSpPr>
              <p:nvPr/>
            </p:nvSpPr>
            <p:spPr bwMode="auto">
              <a:xfrm rot="394916">
                <a:off x="3525966" y="3213022"/>
                <a:ext cx="600903" cy="342674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  <p:txBody>
              <a:bodyPr lIns="45719" tIns="45719" rIns="45719" bIns="45719"/>
              <a:lstStyle/>
              <a:p>
                <a:pPr algn="ctr"/>
                <a:r>
                  <a:rPr lang="en-US" altLang="zh-CN" sz="1200" b="1">
                    <a:solidFill>
                      <a:srgbClr val="002060"/>
                    </a:solidFill>
                    <a:sym typeface="Arial" charset="0"/>
                  </a:rPr>
                  <a:t>P06</a:t>
                </a:r>
                <a:endParaRPr lang="en-US" sz="1200" b="1">
                  <a:solidFill>
                    <a:srgbClr val="002060"/>
                  </a:solidFill>
                  <a:sym typeface="Arial" charset="0"/>
                </a:endParaRPr>
              </a:p>
            </p:txBody>
          </p:sp>
          <p:sp>
            <p:nvSpPr>
              <p:cNvPr id="6167" name="Text Box 35"/>
              <p:cNvSpPr txBox="1">
                <a:spLocks noChangeArrowheads="1"/>
              </p:cNvSpPr>
              <p:nvPr/>
            </p:nvSpPr>
            <p:spPr bwMode="auto">
              <a:xfrm rot="394916">
                <a:off x="4485431" y="3912660"/>
                <a:ext cx="600903" cy="342674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  <p:txBody>
              <a:bodyPr lIns="45719" tIns="45719" rIns="45719" bIns="45719"/>
              <a:lstStyle/>
              <a:p>
                <a:pPr algn="ctr"/>
                <a:r>
                  <a:rPr lang="en-US" altLang="zh-CN" sz="1200" b="1">
                    <a:solidFill>
                      <a:srgbClr val="002060"/>
                    </a:solidFill>
                    <a:sym typeface="Arial" charset="0"/>
                  </a:rPr>
                  <a:t>P03</a:t>
                </a:r>
                <a:endParaRPr lang="en-US" sz="1200" b="1">
                  <a:solidFill>
                    <a:srgbClr val="002060"/>
                  </a:solidFill>
                  <a:sym typeface="Arial" charset="0"/>
                </a:endParaRPr>
              </a:p>
            </p:txBody>
          </p:sp>
          <p:sp>
            <p:nvSpPr>
              <p:cNvPr id="6168" name="Text Box 35"/>
              <p:cNvSpPr txBox="1">
                <a:spLocks noChangeArrowheads="1"/>
              </p:cNvSpPr>
              <p:nvPr/>
            </p:nvSpPr>
            <p:spPr bwMode="auto">
              <a:xfrm rot="394916">
                <a:off x="4115905" y="2960775"/>
                <a:ext cx="600903" cy="342674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  <p:txBody>
              <a:bodyPr lIns="45719" tIns="45719" rIns="45719" bIns="45719"/>
              <a:lstStyle/>
              <a:p>
                <a:pPr algn="ctr"/>
                <a:r>
                  <a:rPr lang="en-US" altLang="zh-CN" sz="1200" b="1">
                    <a:solidFill>
                      <a:srgbClr val="002060"/>
                    </a:solidFill>
                    <a:sym typeface="Arial" charset="0"/>
                  </a:rPr>
                  <a:t>P05</a:t>
                </a:r>
                <a:endParaRPr lang="en-US" sz="1200" b="1">
                  <a:solidFill>
                    <a:srgbClr val="002060"/>
                  </a:solidFill>
                  <a:sym typeface="Arial" charset="0"/>
                </a:endParaRPr>
              </a:p>
            </p:txBody>
          </p:sp>
          <p:sp>
            <p:nvSpPr>
              <p:cNvPr id="6169" name="Text Box 35"/>
              <p:cNvSpPr txBox="1">
                <a:spLocks noChangeArrowheads="1"/>
              </p:cNvSpPr>
              <p:nvPr/>
            </p:nvSpPr>
            <p:spPr bwMode="auto">
              <a:xfrm rot="394916">
                <a:off x="4677232" y="3630295"/>
                <a:ext cx="600903" cy="342674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  <p:txBody>
              <a:bodyPr lIns="45719" tIns="45719" rIns="45719" bIns="45719"/>
              <a:lstStyle/>
              <a:p>
                <a:pPr algn="ctr"/>
                <a:r>
                  <a:rPr lang="en-US" altLang="zh-CN" sz="1200" b="1">
                    <a:solidFill>
                      <a:srgbClr val="002060"/>
                    </a:solidFill>
                    <a:sym typeface="Arial" charset="0"/>
                  </a:rPr>
                  <a:t>P02</a:t>
                </a:r>
                <a:endParaRPr lang="en-US" sz="1200" b="1">
                  <a:solidFill>
                    <a:srgbClr val="002060"/>
                  </a:solidFill>
                  <a:sym typeface="Arial" charset="0"/>
                </a:endParaRPr>
              </a:p>
            </p:txBody>
          </p:sp>
          <p:sp>
            <p:nvSpPr>
              <p:cNvPr id="6170" name="Text Box 35"/>
              <p:cNvSpPr txBox="1">
                <a:spLocks noChangeArrowheads="1"/>
              </p:cNvSpPr>
              <p:nvPr/>
            </p:nvSpPr>
            <p:spPr bwMode="auto">
              <a:xfrm rot="394916">
                <a:off x="4930347" y="3407750"/>
                <a:ext cx="600903" cy="342674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  <p:txBody>
              <a:bodyPr lIns="45719" tIns="45719" rIns="45719" bIns="45719"/>
              <a:lstStyle/>
              <a:p>
                <a:pPr algn="ctr"/>
                <a:r>
                  <a:rPr lang="en-US" altLang="zh-CN" sz="1200" b="1">
                    <a:solidFill>
                      <a:srgbClr val="002060"/>
                    </a:solidFill>
                    <a:sym typeface="Arial" charset="0"/>
                  </a:rPr>
                  <a:t>P01</a:t>
                </a:r>
                <a:endParaRPr lang="en-US" sz="1200" b="1">
                  <a:solidFill>
                    <a:srgbClr val="002060"/>
                  </a:solidFill>
                  <a:sym typeface="Arial" charset="0"/>
                </a:endParaRPr>
              </a:p>
            </p:txBody>
          </p:sp>
          <p:sp>
            <p:nvSpPr>
              <p:cNvPr id="6171" name="Text Box 35"/>
              <p:cNvSpPr txBox="1">
                <a:spLocks noChangeArrowheads="1"/>
              </p:cNvSpPr>
              <p:nvPr/>
            </p:nvSpPr>
            <p:spPr bwMode="auto">
              <a:xfrm rot="394916">
                <a:off x="3863514" y="3129019"/>
                <a:ext cx="600903" cy="342674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  <p:txBody>
              <a:bodyPr lIns="45719" tIns="45719" rIns="45719" bIns="45719"/>
              <a:lstStyle/>
              <a:p>
                <a:pPr algn="ctr"/>
                <a:r>
                  <a:rPr lang="en-US" altLang="zh-CN" sz="1200" b="1">
                    <a:solidFill>
                      <a:srgbClr val="002060"/>
                    </a:solidFill>
                    <a:sym typeface="Arial" charset="0"/>
                  </a:rPr>
                  <a:t>P05A</a:t>
                </a:r>
                <a:endParaRPr lang="en-US" sz="1200" b="1">
                  <a:solidFill>
                    <a:srgbClr val="002060"/>
                  </a:solidFill>
                  <a:sym typeface="Arial" charset="0"/>
                </a:endParaRPr>
              </a:p>
            </p:txBody>
          </p:sp>
        </p:grpSp>
      </p:grpSp>
      <p:grpSp>
        <p:nvGrpSpPr>
          <p:cNvPr id="14" name="群組 13"/>
          <p:cNvGrpSpPr/>
          <p:nvPr/>
        </p:nvGrpSpPr>
        <p:grpSpPr>
          <a:xfrm>
            <a:off x="6059929" y="833167"/>
            <a:ext cx="4067031" cy="5414147"/>
            <a:chOff x="5706864" y="564515"/>
            <a:chExt cx="3166204" cy="5414147"/>
          </a:xfrm>
        </p:grpSpPr>
        <p:grpSp>
          <p:nvGrpSpPr>
            <p:cNvPr id="13" name="群組 12"/>
            <p:cNvGrpSpPr/>
            <p:nvPr/>
          </p:nvGrpSpPr>
          <p:grpSpPr>
            <a:xfrm>
              <a:off x="5706864" y="564515"/>
              <a:ext cx="3166204" cy="3263275"/>
              <a:chOff x="5706864" y="564515"/>
              <a:chExt cx="3166204" cy="3263275"/>
            </a:xfrm>
          </p:grpSpPr>
          <p:pic>
            <p:nvPicPr>
              <p:cNvPr id="53" name="Image" descr="Image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5706864" y="564515"/>
                <a:ext cx="1276026" cy="682625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</p:pic>
          <p:sp>
            <p:nvSpPr>
              <p:cNvPr id="54" name="Bac Giang #1"/>
              <p:cNvSpPr txBox="1">
                <a:spLocks noChangeArrowheads="1"/>
              </p:cNvSpPr>
              <p:nvPr/>
            </p:nvSpPr>
            <p:spPr bwMode="auto">
              <a:xfrm>
                <a:off x="6005400" y="591502"/>
                <a:ext cx="1066540" cy="281935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  <p:txBody>
              <a:bodyPr wrap="none" lIns="45719" tIns="45719" rIns="45719" bIns="45719">
                <a:spAutoFit/>
              </a:bodyPr>
              <a:lstStyle/>
              <a:p>
                <a:pPr defTabSz="911225">
                  <a:lnSpc>
                    <a:spcPct val="130000"/>
                  </a:lnSpc>
                </a:pPr>
                <a:r>
                  <a:rPr lang="en-US" sz="1050" b="1" i="1" dirty="0" err="1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Bac</a:t>
                </a:r>
                <a:r>
                  <a:rPr lang="en-US" sz="1050" b="1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 </a:t>
                </a:r>
                <a:r>
                  <a:rPr lang="en-US" sz="1050" b="1" i="1" dirty="0" err="1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Giang</a:t>
                </a:r>
                <a:r>
                  <a:rPr lang="en-US" sz="1050" b="1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 #1</a:t>
                </a:r>
              </a:p>
            </p:txBody>
          </p:sp>
          <p:grpSp>
            <p:nvGrpSpPr>
              <p:cNvPr id="55" name="Group 129"/>
              <p:cNvGrpSpPr>
                <a:grpSpLocks/>
              </p:cNvGrpSpPr>
              <p:nvPr/>
            </p:nvGrpSpPr>
            <p:grpSpPr bwMode="auto">
              <a:xfrm>
                <a:off x="5706864" y="2396489"/>
                <a:ext cx="2464500" cy="1431301"/>
                <a:chOff x="10051211" y="4612156"/>
                <a:chExt cx="2956412" cy="1431653"/>
              </a:xfrm>
            </p:grpSpPr>
            <p:pic>
              <p:nvPicPr>
                <p:cNvPr id="56" name="Image" descr="Image"/>
                <p:cNvPicPr>
                  <a:picLocks noChangeAspect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10051211" y="4636349"/>
                  <a:ext cx="1530719" cy="683133"/>
                </a:xfrm>
                <a:prstGeom prst="rect">
                  <a:avLst/>
                </a:prstGeom>
                <a:noFill/>
                <a:ln w="12700">
                  <a:noFill/>
                  <a:miter lim="400000"/>
                  <a:headEnd/>
                  <a:tailEnd/>
                </a:ln>
              </p:spPr>
            </p:pic>
            <p:sp>
              <p:nvSpPr>
                <p:cNvPr id="62" name="Rectangle 8"/>
                <p:cNvSpPr>
                  <a:spLocks noChangeArrowheads="1"/>
                </p:cNvSpPr>
                <p:nvPr/>
              </p:nvSpPr>
              <p:spPr bwMode="auto">
                <a:xfrm>
                  <a:off x="10183687" y="5111053"/>
                  <a:ext cx="2823936" cy="932756"/>
                </a:xfrm>
                <a:prstGeom prst="rect">
                  <a:avLst/>
                </a:prstGeom>
                <a:noFill/>
                <a:ln w="12700">
                  <a:noFill/>
                  <a:miter lim="400000"/>
                  <a:headEnd/>
                  <a:tailEnd/>
                </a:ln>
              </p:spPr>
              <p:txBody>
                <a:bodyPr wrap="square" lIns="45702" tIns="45702" rIns="45702" bIns="45702">
                  <a:spAutoFit/>
                </a:bodyPr>
                <a:lstStyle/>
                <a:p>
                  <a:pPr marL="152400" indent="-152400" defTabSz="911225">
                    <a:lnSpc>
                      <a:spcPct val="130000"/>
                    </a:lnSpc>
                    <a:buSzPct val="100000"/>
                    <a:buFontTx/>
                    <a:buChar char="•"/>
                  </a:pPr>
                  <a:r>
                    <a:rPr lang="en-US" sz="1050" i="1" dirty="0">
                      <a:solidFill>
                        <a:schemeClr val="bg1"/>
                      </a:solidFill>
                      <a:latin typeface="Microsoft YaHei" pitchFamily="34" charset="-122"/>
                      <a:ea typeface="Microsoft YaHei" pitchFamily="34" charset="-122"/>
                      <a:sym typeface="Microsoft YaHei" pitchFamily="34" charset="-122"/>
                    </a:rPr>
                    <a:t>5 Factory buildings </a:t>
                  </a:r>
                </a:p>
                <a:p>
                  <a:pPr marL="152400" indent="-152400" defTabSz="911225">
                    <a:lnSpc>
                      <a:spcPct val="130000"/>
                    </a:lnSpc>
                    <a:buSzPct val="100000"/>
                    <a:buFontTx/>
                    <a:buChar char="•"/>
                  </a:pPr>
                  <a:r>
                    <a:rPr lang="en-US" sz="1050" i="1" dirty="0">
                      <a:solidFill>
                        <a:schemeClr val="bg1"/>
                      </a:solidFill>
                      <a:latin typeface="Microsoft YaHei" pitchFamily="34" charset="-122"/>
                      <a:ea typeface="Microsoft YaHei" pitchFamily="34" charset="-122"/>
                      <a:sym typeface="Microsoft YaHei" pitchFamily="34" charset="-122"/>
                    </a:rPr>
                    <a:t>Land area 55,000 m2</a:t>
                  </a:r>
                </a:p>
                <a:p>
                  <a:pPr marL="152400" indent="-152400" defTabSz="911225">
                    <a:lnSpc>
                      <a:spcPct val="130000"/>
                    </a:lnSpc>
                    <a:buSzPct val="100000"/>
                    <a:buFontTx/>
                    <a:buChar char="•"/>
                  </a:pPr>
                  <a:r>
                    <a:rPr lang="en-US" sz="1050" i="1" dirty="0">
                      <a:solidFill>
                        <a:schemeClr val="bg1"/>
                      </a:solidFill>
                      <a:latin typeface="Microsoft YaHei" pitchFamily="34" charset="-122"/>
                      <a:ea typeface="Microsoft YaHei" pitchFamily="34" charset="-122"/>
                      <a:sym typeface="Microsoft YaHei" pitchFamily="34" charset="-122"/>
                    </a:rPr>
                    <a:t>Production area: 52,000m2</a:t>
                  </a:r>
                </a:p>
                <a:p>
                  <a:pPr marL="152400" indent="-152400" defTabSz="911225">
                    <a:lnSpc>
                      <a:spcPct val="130000"/>
                    </a:lnSpc>
                    <a:buSzPct val="100000"/>
                    <a:buFontTx/>
                    <a:buChar char="•"/>
                  </a:pPr>
                  <a:r>
                    <a:rPr lang="en-US" sz="1050" i="1" dirty="0">
                      <a:solidFill>
                        <a:schemeClr val="bg1"/>
                      </a:solidFill>
                      <a:latin typeface="Microsoft YaHei" pitchFamily="34" charset="-122"/>
                      <a:ea typeface="Microsoft YaHei" pitchFamily="34" charset="-122"/>
                      <a:sym typeface="Microsoft YaHei" pitchFamily="34" charset="-122"/>
                    </a:rPr>
                    <a:t>2,000 employees </a:t>
                  </a:r>
                </a:p>
              </p:txBody>
            </p:sp>
            <p:sp>
              <p:nvSpPr>
                <p:cNvPr id="63" name="Bac Giang #2…"/>
                <p:cNvSpPr txBox="1">
                  <a:spLocks noChangeArrowheads="1"/>
                </p:cNvSpPr>
                <p:nvPr/>
              </p:nvSpPr>
              <p:spPr bwMode="auto">
                <a:xfrm>
                  <a:off x="10409314" y="4612156"/>
                  <a:ext cx="1331803" cy="447923"/>
                </a:xfrm>
                <a:prstGeom prst="rect">
                  <a:avLst/>
                </a:prstGeom>
                <a:noFill/>
                <a:ln w="12700">
                  <a:noFill/>
                  <a:miter lim="400000"/>
                  <a:headEnd/>
                  <a:tailEnd/>
                </a:ln>
              </p:spPr>
              <p:txBody>
                <a:bodyPr wrap="none" lIns="45719" tIns="45719" rIns="45719" bIns="45719">
                  <a:spAutoFit/>
                </a:bodyPr>
                <a:lstStyle/>
                <a:p>
                  <a:pPr defTabSz="911225">
                    <a:lnSpc>
                      <a:spcPct val="110000"/>
                    </a:lnSpc>
                  </a:pPr>
                  <a:r>
                    <a:rPr lang="en-US" sz="1050" b="1" i="1" dirty="0" err="1">
                      <a:solidFill>
                        <a:schemeClr val="bg1"/>
                      </a:solidFill>
                      <a:latin typeface="Microsoft YaHei" pitchFamily="34" charset="-122"/>
                      <a:ea typeface="Microsoft YaHei" pitchFamily="34" charset="-122"/>
                      <a:sym typeface="Microsoft YaHei" pitchFamily="34" charset="-122"/>
                    </a:rPr>
                    <a:t>Bac</a:t>
                  </a:r>
                  <a:r>
                    <a:rPr lang="en-US" sz="1050" b="1" i="1" dirty="0">
                      <a:solidFill>
                        <a:schemeClr val="bg1"/>
                      </a:solidFill>
                      <a:latin typeface="Microsoft YaHei" pitchFamily="34" charset="-122"/>
                      <a:ea typeface="Microsoft YaHei" pitchFamily="34" charset="-122"/>
                      <a:sym typeface="Microsoft YaHei" pitchFamily="34" charset="-122"/>
                    </a:rPr>
                    <a:t> </a:t>
                  </a:r>
                  <a:r>
                    <a:rPr lang="en-US" sz="1050" b="1" i="1" dirty="0" err="1">
                      <a:solidFill>
                        <a:schemeClr val="bg1"/>
                      </a:solidFill>
                      <a:latin typeface="Microsoft YaHei" pitchFamily="34" charset="-122"/>
                      <a:ea typeface="Microsoft YaHei" pitchFamily="34" charset="-122"/>
                      <a:sym typeface="Microsoft YaHei" pitchFamily="34" charset="-122"/>
                    </a:rPr>
                    <a:t>Giang</a:t>
                  </a:r>
                  <a:r>
                    <a:rPr lang="en-US" sz="1050" b="1" i="1" dirty="0">
                      <a:solidFill>
                        <a:schemeClr val="bg1"/>
                      </a:solidFill>
                      <a:latin typeface="Microsoft YaHei" pitchFamily="34" charset="-122"/>
                      <a:ea typeface="Microsoft YaHei" pitchFamily="34" charset="-122"/>
                      <a:sym typeface="Microsoft YaHei" pitchFamily="34" charset="-122"/>
                    </a:rPr>
                    <a:t> #2 </a:t>
                  </a:r>
                </a:p>
                <a:p>
                  <a:pPr defTabSz="911225">
                    <a:lnSpc>
                      <a:spcPct val="110000"/>
                    </a:lnSpc>
                  </a:pPr>
                  <a:r>
                    <a:rPr lang="en-US" sz="1050" b="1" i="1" dirty="0">
                      <a:solidFill>
                        <a:schemeClr val="bg1"/>
                      </a:solidFill>
                      <a:latin typeface="Microsoft YaHei" pitchFamily="34" charset="-122"/>
                      <a:ea typeface="Microsoft YaHei" pitchFamily="34" charset="-122"/>
                      <a:sym typeface="Microsoft YaHei" pitchFamily="34" charset="-122"/>
                    </a:rPr>
                    <a:t>(P Zone)</a:t>
                  </a:r>
                </a:p>
              </p:txBody>
            </p:sp>
          </p:grpSp>
          <p:sp>
            <p:nvSpPr>
              <p:cNvPr id="52" name="Rectangle 8"/>
              <p:cNvSpPr>
                <a:spLocks noChangeArrowheads="1"/>
              </p:cNvSpPr>
              <p:nvPr/>
            </p:nvSpPr>
            <p:spPr bwMode="auto">
              <a:xfrm>
                <a:off x="5780989" y="1043940"/>
                <a:ext cx="3092079" cy="1352642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  <p:txBody>
              <a:bodyPr wrap="square" lIns="45702" tIns="45702" rIns="45702" bIns="45702">
                <a:spAutoFit/>
              </a:bodyPr>
              <a:lstStyle/>
              <a:p>
                <a:pPr marL="152400" indent="-152400" defTabSz="911225">
                  <a:lnSpc>
                    <a:spcPct val="130000"/>
                  </a:lnSpc>
                  <a:buSzPct val="100000"/>
                  <a:buFontTx/>
                  <a:buChar char="•"/>
                </a:pPr>
                <a:r>
                  <a:rPr lang="en-US" sz="1050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6 Factory buildings </a:t>
                </a:r>
              </a:p>
              <a:p>
                <a:pPr marL="152400" indent="-152400" defTabSz="911225">
                  <a:lnSpc>
                    <a:spcPct val="130000"/>
                  </a:lnSpc>
                  <a:buSzPct val="100000"/>
                  <a:buFontTx/>
                  <a:buChar char="•"/>
                </a:pPr>
                <a:r>
                  <a:rPr lang="en-US" sz="1050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5 Dormitory buildings</a:t>
                </a:r>
              </a:p>
              <a:p>
                <a:pPr marL="152400" indent="-152400" defTabSz="911225">
                  <a:lnSpc>
                    <a:spcPct val="130000"/>
                  </a:lnSpc>
                  <a:buSzPct val="100000"/>
                  <a:buFontTx/>
                  <a:buChar char="•"/>
                </a:pPr>
                <a:r>
                  <a:rPr lang="en-US" sz="1050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Land area 120,000 m2</a:t>
                </a:r>
              </a:p>
              <a:p>
                <a:pPr marL="152400" indent="-152400" defTabSz="911225">
                  <a:lnSpc>
                    <a:spcPct val="130000"/>
                  </a:lnSpc>
                  <a:buSzPct val="100000"/>
                  <a:buFontTx/>
                  <a:buChar char="•"/>
                </a:pPr>
                <a:r>
                  <a:rPr lang="en-US" sz="1050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Production area: 65,000m2</a:t>
                </a:r>
              </a:p>
              <a:p>
                <a:pPr defTabSz="911225">
                  <a:lnSpc>
                    <a:spcPct val="130000"/>
                  </a:lnSpc>
                  <a:buSzPct val="100000"/>
                </a:pPr>
                <a:r>
                  <a:rPr lang="en-US" sz="1050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    </a:t>
                </a:r>
                <a:r>
                  <a:rPr lang="en-US" sz="1050" i="1" dirty="0" err="1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Fii</a:t>
                </a:r>
                <a:r>
                  <a:rPr lang="en-US" sz="1050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 : 32,500m2</a:t>
                </a:r>
              </a:p>
              <a:p>
                <a:pPr marL="152400" indent="-152400" defTabSz="911225">
                  <a:lnSpc>
                    <a:spcPct val="130000"/>
                  </a:lnSpc>
                  <a:buSzPct val="100000"/>
                  <a:buFontTx/>
                  <a:buChar char="•"/>
                </a:pPr>
                <a:r>
                  <a:rPr lang="en-US" sz="1050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10,000 employees (</a:t>
                </a:r>
                <a:r>
                  <a:rPr lang="en-US" sz="1050" i="1" dirty="0" err="1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Fii</a:t>
                </a:r>
                <a:r>
                  <a:rPr lang="en-US" sz="1050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: 4,500 employees)</a:t>
                </a:r>
              </a:p>
            </p:txBody>
          </p:sp>
        </p:grpSp>
        <p:grpSp>
          <p:nvGrpSpPr>
            <p:cNvPr id="64" name="Group 130"/>
            <p:cNvGrpSpPr>
              <a:grpSpLocks/>
            </p:cNvGrpSpPr>
            <p:nvPr/>
          </p:nvGrpSpPr>
          <p:grpSpPr bwMode="auto">
            <a:xfrm>
              <a:off x="5706867" y="4135483"/>
              <a:ext cx="2464499" cy="1843179"/>
              <a:chOff x="10098846" y="3069624"/>
              <a:chExt cx="2594154" cy="1842820"/>
            </a:xfrm>
          </p:grpSpPr>
          <p:pic>
            <p:nvPicPr>
              <p:cNvPr id="65" name="Image" descr="Image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0098846" y="3093727"/>
                <a:ext cx="1340729" cy="683133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</p:pic>
          <p:sp>
            <p:nvSpPr>
              <p:cNvPr id="66" name="Rectangle 8"/>
              <p:cNvSpPr>
                <a:spLocks noChangeArrowheads="1"/>
              </p:cNvSpPr>
              <p:nvPr/>
            </p:nvSpPr>
            <p:spPr bwMode="auto">
              <a:xfrm>
                <a:off x="10221964" y="3560066"/>
                <a:ext cx="2471036" cy="1352378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  <p:txBody>
              <a:bodyPr wrap="square" lIns="45702" tIns="45702" rIns="45702" bIns="45702">
                <a:spAutoFit/>
              </a:bodyPr>
              <a:lstStyle/>
              <a:p>
                <a:pPr marL="152400" indent="-152400" defTabSz="911225">
                  <a:lnSpc>
                    <a:spcPct val="130000"/>
                  </a:lnSpc>
                  <a:buSzPct val="100000"/>
                  <a:buFontTx/>
                  <a:buChar char="•"/>
                </a:pPr>
                <a:r>
                  <a:rPr lang="en-US" sz="1050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Total planning 12 Factory buildings </a:t>
                </a:r>
              </a:p>
              <a:p>
                <a:pPr marL="152400" indent="-152400" defTabSz="911225">
                  <a:lnSpc>
                    <a:spcPct val="130000"/>
                  </a:lnSpc>
                  <a:buSzPct val="100000"/>
                  <a:buFontTx/>
                  <a:buChar char="•"/>
                </a:pPr>
                <a:r>
                  <a:rPr lang="en-US" sz="1050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Land area 260,000m2</a:t>
                </a:r>
              </a:p>
              <a:p>
                <a:pPr marL="152400" indent="-152400" defTabSz="911225">
                  <a:lnSpc>
                    <a:spcPct val="130000"/>
                  </a:lnSpc>
                  <a:buSzPct val="100000"/>
                  <a:buFontTx/>
                  <a:buChar char="•"/>
                </a:pPr>
                <a:r>
                  <a:rPr lang="en-US" sz="1050" i="1" dirty="0" smtClean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6 Factory buildings production on going </a:t>
                </a:r>
                <a:endParaRPr lang="en-US" sz="1050" i="1" dirty="0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  <a:sym typeface="Microsoft YaHei" pitchFamily="34" charset="-122"/>
                </a:endParaRPr>
              </a:p>
              <a:p>
                <a:pPr marL="152400" indent="-152400" defTabSz="911225">
                  <a:lnSpc>
                    <a:spcPct val="130000"/>
                  </a:lnSpc>
                  <a:buSzPct val="100000"/>
                  <a:buFontTx/>
                  <a:buChar char="•"/>
                </a:pPr>
                <a:r>
                  <a:rPr lang="en-US" sz="1050" i="1" dirty="0" smtClean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M zone building under construction </a:t>
                </a:r>
              </a:p>
              <a:p>
                <a:pPr marL="174625" defTabSz="911225">
                  <a:lnSpc>
                    <a:spcPct val="130000"/>
                  </a:lnSpc>
                  <a:buSzPct val="100000"/>
                </a:pPr>
                <a:r>
                  <a:rPr lang="en-US" sz="1050" i="1" dirty="0" smtClean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(M08/ M09/ M10)</a:t>
                </a:r>
                <a:endParaRPr lang="en-US" sz="1050" i="1" dirty="0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  <a:sym typeface="Microsoft YaHei" pitchFamily="34" charset="-122"/>
                </a:endParaRPr>
              </a:p>
              <a:p>
                <a:pPr marL="152400" indent="-152400" defTabSz="911225">
                  <a:lnSpc>
                    <a:spcPct val="130000"/>
                  </a:lnSpc>
                  <a:buSzPct val="100000"/>
                  <a:buFontTx/>
                  <a:buChar char="•"/>
                </a:pPr>
                <a:r>
                  <a:rPr lang="en-US" sz="1050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Total production area: 310,000m2 </a:t>
                </a:r>
              </a:p>
            </p:txBody>
          </p:sp>
          <p:sp>
            <p:nvSpPr>
              <p:cNvPr id="67" name="Bac Giang #…"/>
              <p:cNvSpPr txBox="1">
                <a:spLocks noChangeArrowheads="1"/>
              </p:cNvSpPr>
              <p:nvPr/>
            </p:nvSpPr>
            <p:spPr bwMode="auto">
              <a:xfrm>
                <a:off x="10413069" y="3069624"/>
                <a:ext cx="1122649" cy="435353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  <p:txBody>
              <a:bodyPr wrap="none" lIns="45719" tIns="45719" rIns="45719" bIns="45719">
                <a:spAutoFit/>
              </a:bodyPr>
              <a:lstStyle/>
              <a:p>
                <a:pPr defTabSz="911225">
                  <a:lnSpc>
                    <a:spcPct val="110000"/>
                  </a:lnSpc>
                </a:pPr>
                <a:r>
                  <a:rPr lang="en-US" sz="1050" b="1" i="1" dirty="0" err="1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Bac</a:t>
                </a:r>
                <a:r>
                  <a:rPr lang="en-US" sz="1050" b="1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 </a:t>
                </a:r>
                <a:r>
                  <a:rPr lang="en-US" sz="1050" b="1" i="1" dirty="0" err="1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Giang</a:t>
                </a:r>
                <a:r>
                  <a:rPr lang="en-US" sz="1050" b="1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 #3</a:t>
                </a:r>
              </a:p>
              <a:p>
                <a:pPr defTabSz="911225">
                  <a:lnSpc>
                    <a:spcPct val="110000"/>
                  </a:lnSpc>
                </a:pPr>
                <a:r>
                  <a:rPr lang="en-US" sz="1050" b="1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(F&amp;M Zone)</a:t>
                </a:r>
              </a:p>
            </p:txBody>
          </p:sp>
        </p:grpSp>
      </p:grpSp>
      <p:sp>
        <p:nvSpPr>
          <p:cNvPr id="69" name="Slide Number Placeholder 8">
            <a:extLst>
              <a:ext uri="{FF2B5EF4-FFF2-40B4-BE49-F238E27FC236}">
                <a16:creationId xmlns:a16="http://schemas.microsoft.com/office/drawing/2014/main" id="{D5E15D6E-432B-43DA-9B3E-E02B0DE70B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0857" y="6328113"/>
            <a:ext cx="2287317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43CE076-9D94-4E02-89E1-1CBB69E21360}" type="slidenum">
              <a:rPr lang="en-US" altLang="zh-TW" sz="1200" smtClean="0">
                <a:solidFill>
                  <a:prstClr val="black">
                    <a:tint val="75000"/>
                  </a:prstClr>
                </a:solidFill>
              </a:rPr>
              <a:pPr algn="r"/>
              <a:t>10</a:t>
            </a:fld>
            <a:endParaRPr lang="en-US" altLang="zh-TW" sz="1200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2" name="Picture 51"/>
          <p:cNvPicPr>
            <a:picLocks noGrp="1" noChangeAspect="1"/>
          </p:cNvPicPr>
          <p:nvPr isPhoto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64" t="14818" r="8400"/>
          <a:stretch>
            <a:fillRect/>
          </a:stretch>
        </p:blipFill>
        <p:spPr>
          <a:xfrm>
            <a:off x="2655588" y="4681296"/>
            <a:ext cx="3238271" cy="1663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4" name="群組 3"/>
          <p:cNvGrpSpPr/>
          <p:nvPr/>
        </p:nvGrpSpPr>
        <p:grpSpPr>
          <a:xfrm>
            <a:off x="407268" y="842636"/>
            <a:ext cx="3431607" cy="5334029"/>
            <a:chOff x="879946" y="731321"/>
            <a:chExt cx="2705226" cy="5334029"/>
          </a:xfrm>
        </p:grpSpPr>
        <p:pic>
          <p:nvPicPr>
            <p:cNvPr id="78" name="Image" descr="Image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881534" y="798513"/>
              <a:ext cx="1417984" cy="682625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</p:pic>
        <p:sp>
          <p:nvSpPr>
            <p:cNvPr id="80" name="Bac Giang #1"/>
            <p:cNvSpPr txBox="1">
              <a:spLocks noChangeArrowheads="1"/>
            </p:cNvSpPr>
            <p:nvPr/>
          </p:nvSpPr>
          <p:spPr bwMode="auto">
            <a:xfrm>
              <a:off x="1221829" y="731321"/>
              <a:ext cx="1002170" cy="491992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wrap="none" lIns="45719" tIns="45719" rIns="45719" bIns="45719">
              <a:spAutoFit/>
            </a:bodyPr>
            <a:lstStyle/>
            <a:p>
              <a:pPr defTabSz="911225">
                <a:lnSpc>
                  <a:spcPct val="130000"/>
                </a:lnSpc>
              </a:pPr>
              <a:r>
                <a:rPr lang="en-US" sz="1050" b="1" i="1" dirty="0" err="1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  <a:sym typeface="Microsoft YaHei" pitchFamily="34" charset="-122"/>
                </a:rPr>
                <a:t>Bac</a:t>
              </a:r>
              <a:r>
                <a:rPr lang="en-US" sz="1050" b="1" i="1" dirty="0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  <a:sym typeface="Microsoft YaHei" pitchFamily="34" charset="-122"/>
                </a:rPr>
                <a:t> </a:t>
              </a:r>
              <a:r>
                <a:rPr lang="en-US" sz="1050" b="1" i="1" dirty="0" err="1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  <a:sym typeface="Microsoft YaHei" pitchFamily="34" charset="-122"/>
                </a:rPr>
                <a:t>Ninh</a:t>
              </a:r>
              <a:r>
                <a:rPr lang="en-US" sz="1050" b="1" i="1" dirty="0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  <a:sym typeface="Microsoft YaHei" pitchFamily="34" charset="-122"/>
                </a:rPr>
                <a:t> #1</a:t>
              </a:r>
            </a:p>
            <a:p>
              <a:pPr defTabSz="911225">
                <a:lnSpc>
                  <a:spcPct val="130000"/>
                </a:lnSpc>
              </a:pPr>
              <a:r>
                <a:rPr lang="en-US" sz="1050" b="1" i="1" dirty="0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  <a:sym typeface="Microsoft YaHei" pitchFamily="34" charset="-122"/>
                </a:rPr>
                <a:t>(B Zone)</a:t>
              </a:r>
            </a:p>
          </p:txBody>
        </p:sp>
        <p:grpSp>
          <p:nvGrpSpPr>
            <p:cNvPr id="81" name="Group 129"/>
            <p:cNvGrpSpPr>
              <a:grpSpLocks/>
            </p:cNvGrpSpPr>
            <p:nvPr/>
          </p:nvGrpSpPr>
          <p:grpSpPr bwMode="auto">
            <a:xfrm>
              <a:off x="927567" y="2770189"/>
              <a:ext cx="2567071" cy="1408208"/>
              <a:chOff x="10098845" y="4612156"/>
              <a:chExt cx="2866051" cy="1408554"/>
            </a:xfrm>
          </p:grpSpPr>
          <p:pic>
            <p:nvPicPr>
              <p:cNvPr id="83" name="Image" descr="Image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0098845" y="4636349"/>
                <a:ext cx="1531738" cy="683133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</p:pic>
          <p:sp>
            <p:nvSpPr>
              <p:cNvPr id="84" name="Rectangle 8"/>
              <p:cNvSpPr>
                <a:spLocks noChangeArrowheads="1"/>
              </p:cNvSpPr>
              <p:nvPr/>
            </p:nvSpPr>
            <p:spPr bwMode="auto">
              <a:xfrm>
                <a:off x="10140960" y="5087954"/>
                <a:ext cx="2823936" cy="932756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  <p:txBody>
              <a:bodyPr wrap="square" lIns="45702" tIns="45702" rIns="45702" bIns="45702">
                <a:spAutoFit/>
              </a:bodyPr>
              <a:lstStyle/>
              <a:p>
                <a:pPr marL="152400" indent="-152400" defTabSz="911225">
                  <a:lnSpc>
                    <a:spcPct val="130000"/>
                  </a:lnSpc>
                  <a:buSzPct val="100000"/>
                  <a:buFontTx/>
                  <a:buChar char="•"/>
                </a:pPr>
                <a:r>
                  <a:rPr lang="en-US" sz="1050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2 Factory buildings </a:t>
                </a:r>
              </a:p>
              <a:p>
                <a:pPr marL="152400" indent="-152400" defTabSz="911225">
                  <a:lnSpc>
                    <a:spcPct val="130000"/>
                  </a:lnSpc>
                  <a:buSzPct val="100000"/>
                  <a:buFontTx/>
                  <a:buChar char="•"/>
                </a:pPr>
                <a:r>
                  <a:rPr lang="en-US" sz="1050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Land area 12,000 m2</a:t>
                </a:r>
              </a:p>
              <a:p>
                <a:pPr marL="152400" indent="-152400" defTabSz="911225">
                  <a:lnSpc>
                    <a:spcPct val="130000"/>
                  </a:lnSpc>
                  <a:buSzPct val="100000"/>
                  <a:buFontTx/>
                  <a:buChar char="•"/>
                </a:pPr>
                <a:r>
                  <a:rPr lang="en-US" sz="1050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Production area:  13,000m2 </a:t>
                </a:r>
              </a:p>
              <a:p>
                <a:pPr marL="152400" indent="-152400" defTabSz="911225">
                  <a:lnSpc>
                    <a:spcPct val="130000"/>
                  </a:lnSpc>
                  <a:buSzPct val="100000"/>
                  <a:buFontTx/>
                  <a:buChar char="•"/>
                </a:pPr>
                <a:r>
                  <a:rPr lang="en-US" sz="1050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1,200 employees </a:t>
                </a:r>
              </a:p>
            </p:txBody>
          </p:sp>
          <p:sp>
            <p:nvSpPr>
              <p:cNvPr id="85" name="Bac Giang #2…"/>
              <p:cNvSpPr txBox="1">
                <a:spLocks noChangeArrowheads="1"/>
              </p:cNvSpPr>
              <p:nvPr/>
            </p:nvSpPr>
            <p:spPr bwMode="auto">
              <a:xfrm>
                <a:off x="10427379" y="4612156"/>
                <a:ext cx="1168258" cy="435545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  <p:txBody>
              <a:bodyPr wrap="none" lIns="45719" tIns="45719" rIns="45719" bIns="45719">
                <a:spAutoFit/>
              </a:bodyPr>
              <a:lstStyle/>
              <a:p>
                <a:pPr defTabSz="911225">
                  <a:lnSpc>
                    <a:spcPct val="110000"/>
                  </a:lnSpc>
                </a:pPr>
                <a:r>
                  <a:rPr lang="en-US" sz="1050" b="1" i="1" dirty="0" err="1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Bac</a:t>
                </a:r>
                <a:r>
                  <a:rPr lang="en-US" sz="1050" b="1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 </a:t>
                </a:r>
                <a:r>
                  <a:rPr lang="en-US" sz="1050" b="1" i="1" dirty="0" err="1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Ninh</a:t>
                </a:r>
                <a:r>
                  <a:rPr lang="en-US" sz="1050" b="1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 #2 </a:t>
                </a:r>
              </a:p>
              <a:p>
                <a:pPr defTabSz="911225">
                  <a:lnSpc>
                    <a:spcPct val="110000"/>
                  </a:lnSpc>
                </a:pPr>
                <a:r>
                  <a:rPr lang="en-US" sz="1050" b="1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(C Zone)</a:t>
                </a:r>
              </a:p>
            </p:txBody>
          </p:sp>
        </p:grpSp>
        <p:grpSp>
          <p:nvGrpSpPr>
            <p:cNvPr id="86" name="Group 130"/>
            <p:cNvGrpSpPr>
              <a:grpSpLocks/>
            </p:cNvGrpSpPr>
            <p:nvPr/>
          </p:nvGrpSpPr>
          <p:grpSpPr bwMode="auto">
            <a:xfrm>
              <a:off x="879946" y="4628432"/>
              <a:ext cx="2614692" cy="1436918"/>
              <a:chOff x="10098845" y="2924515"/>
              <a:chExt cx="3025831" cy="1436638"/>
            </a:xfrm>
          </p:grpSpPr>
          <p:pic>
            <p:nvPicPr>
              <p:cNvPr id="87" name="Image" descr="Image"/>
              <p:cNvPicPr>
                <a:picLocks noChangeAspect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10098845" y="2948617"/>
                <a:ext cx="1531738" cy="683133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</p:pic>
          <p:sp>
            <p:nvSpPr>
              <p:cNvPr id="88" name="Rectangle 8"/>
              <p:cNvSpPr>
                <a:spLocks noChangeArrowheads="1"/>
              </p:cNvSpPr>
              <p:nvPr/>
            </p:nvSpPr>
            <p:spPr bwMode="auto">
              <a:xfrm>
                <a:off x="10185484" y="3428808"/>
                <a:ext cx="2939192" cy="932345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  <p:txBody>
              <a:bodyPr wrap="square" lIns="45702" tIns="45702" rIns="45702" bIns="45702">
                <a:spAutoFit/>
              </a:bodyPr>
              <a:lstStyle/>
              <a:p>
                <a:pPr marL="152400" indent="-152400" defTabSz="911225">
                  <a:lnSpc>
                    <a:spcPct val="130000"/>
                  </a:lnSpc>
                  <a:buSzPct val="100000"/>
                  <a:buFontTx/>
                  <a:buChar char="•"/>
                </a:pPr>
                <a:r>
                  <a:rPr lang="en-US" sz="1050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1 Factory building </a:t>
                </a:r>
              </a:p>
              <a:p>
                <a:pPr marL="152400" indent="-152400" defTabSz="911225">
                  <a:lnSpc>
                    <a:spcPct val="130000"/>
                  </a:lnSpc>
                  <a:buSzPct val="100000"/>
                  <a:buFontTx/>
                  <a:buChar char="•"/>
                </a:pPr>
                <a:r>
                  <a:rPr lang="en-US" sz="1050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Land area: 20,000m2</a:t>
                </a:r>
              </a:p>
              <a:p>
                <a:pPr marL="152400" indent="-152400" defTabSz="911225">
                  <a:lnSpc>
                    <a:spcPct val="130000"/>
                  </a:lnSpc>
                  <a:buSzPct val="100000"/>
                  <a:buFontTx/>
                  <a:buChar char="•"/>
                </a:pPr>
                <a:r>
                  <a:rPr lang="en-US" sz="1050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Production area:  31,000m2</a:t>
                </a:r>
              </a:p>
              <a:p>
                <a:pPr marL="152400" indent="-152400" defTabSz="911225">
                  <a:lnSpc>
                    <a:spcPct val="130000"/>
                  </a:lnSpc>
                  <a:buSzPct val="100000"/>
                  <a:buFontTx/>
                  <a:buChar char="•"/>
                </a:pPr>
                <a:r>
                  <a:rPr lang="en-US" sz="1050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2,500 employees </a:t>
                </a:r>
              </a:p>
            </p:txBody>
          </p:sp>
          <p:sp>
            <p:nvSpPr>
              <p:cNvPr id="89" name="Bac Giang #…"/>
              <p:cNvSpPr txBox="1">
                <a:spLocks noChangeArrowheads="1"/>
              </p:cNvSpPr>
              <p:nvPr/>
            </p:nvSpPr>
            <p:spPr bwMode="auto">
              <a:xfrm>
                <a:off x="10494487" y="2924515"/>
                <a:ext cx="1247145" cy="435353"/>
              </a:xfrm>
              <a:prstGeom prst="rect">
                <a:avLst/>
              </a:prstGeom>
              <a:noFill/>
              <a:ln w="12700">
                <a:noFill/>
                <a:miter lim="400000"/>
                <a:headEnd/>
                <a:tailEnd/>
              </a:ln>
            </p:spPr>
            <p:txBody>
              <a:bodyPr wrap="square" lIns="45719" tIns="45719" rIns="45719" bIns="45719">
                <a:spAutoFit/>
              </a:bodyPr>
              <a:lstStyle/>
              <a:p>
                <a:pPr defTabSz="911225">
                  <a:lnSpc>
                    <a:spcPct val="110000"/>
                  </a:lnSpc>
                </a:pPr>
                <a:r>
                  <a:rPr lang="en-US" sz="1050" b="1" i="1" dirty="0" err="1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Bac</a:t>
                </a:r>
                <a:r>
                  <a:rPr lang="en-US" sz="1050" b="1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 </a:t>
                </a:r>
                <a:r>
                  <a:rPr lang="en-US" sz="1050" b="1" i="1" dirty="0" err="1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Ninh</a:t>
                </a:r>
                <a:r>
                  <a:rPr lang="en-US" sz="1050" b="1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 #3</a:t>
                </a:r>
              </a:p>
              <a:p>
                <a:pPr defTabSz="911225">
                  <a:lnSpc>
                    <a:spcPct val="110000"/>
                  </a:lnSpc>
                </a:pPr>
                <a:r>
                  <a:rPr lang="en-US" sz="1050" b="1" i="1" dirty="0">
                    <a:solidFill>
                      <a:schemeClr val="bg1"/>
                    </a:solidFill>
                    <a:latin typeface="Microsoft YaHei" pitchFamily="34" charset="-122"/>
                    <a:ea typeface="Microsoft YaHei" pitchFamily="34" charset="-122"/>
                    <a:sym typeface="Microsoft YaHei" pitchFamily="34" charset="-122"/>
                  </a:rPr>
                  <a:t>(BN3)</a:t>
                </a:r>
              </a:p>
            </p:txBody>
          </p:sp>
        </p:grpSp>
        <p:sp>
          <p:nvSpPr>
            <p:cNvPr id="76" name="Rectangle 8"/>
            <p:cNvSpPr>
              <a:spLocks noChangeArrowheads="1"/>
            </p:cNvSpPr>
            <p:nvPr/>
          </p:nvSpPr>
          <p:spPr bwMode="auto">
            <a:xfrm>
              <a:off x="968847" y="1277938"/>
              <a:ext cx="2616325" cy="1352642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wrap="square" lIns="45702" tIns="45702" rIns="45702" bIns="45702">
              <a:spAutoFit/>
            </a:bodyPr>
            <a:lstStyle/>
            <a:p>
              <a:pPr marL="152400" indent="-152400" defTabSz="911225">
                <a:lnSpc>
                  <a:spcPct val="130000"/>
                </a:lnSpc>
                <a:buSzPct val="100000"/>
                <a:buFontTx/>
                <a:buChar char="•"/>
              </a:pPr>
              <a:r>
                <a:rPr lang="en-US" sz="1050" i="1" dirty="0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  <a:sym typeface="Microsoft YaHei" pitchFamily="34" charset="-122"/>
                </a:rPr>
                <a:t>6 Factory buildings </a:t>
              </a:r>
            </a:p>
            <a:p>
              <a:pPr marL="152400" indent="-152400" defTabSz="911225">
                <a:lnSpc>
                  <a:spcPct val="130000"/>
                </a:lnSpc>
                <a:buSzPct val="100000"/>
                <a:buFontTx/>
                <a:buChar char="•"/>
              </a:pPr>
              <a:r>
                <a:rPr lang="en-US" sz="1050" i="1" dirty="0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  <a:sym typeface="Microsoft YaHei" pitchFamily="34" charset="-122"/>
                </a:rPr>
                <a:t>4 Dormitory buildings</a:t>
              </a:r>
            </a:p>
            <a:p>
              <a:pPr marL="152400" indent="-152400" defTabSz="911225">
                <a:lnSpc>
                  <a:spcPct val="130000"/>
                </a:lnSpc>
                <a:buSzPct val="100000"/>
                <a:buFontTx/>
                <a:buChar char="•"/>
              </a:pPr>
              <a:r>
                <a:rPr lang="en-US" sz="1050" i="1" dirty="0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  <a:sym typeface="Microsoft YaHei" pitchFamily="34" charset="-122"/>
                </a:rPr>
                <a:t>Land area 120,000 m2</a:t>
              </a:r>
            </a:p>
            <a:p>
              <a:pPr marL="152400" indent="-152400" defTabSz="911225">
                <a:lnSpc>
                  <a:spcPct val="130000"/>
                </a:lnSpc>
                <a:buSzPct val="100000"/>
                <a:buFontTx/>
                <a:buChar char="•"/>
              </a:pPr>
              <a:r>
                <a:rPr lang="en-US" sz="1050" i="1" dirty="0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  <a:sym typeface="Microsoft YaHei" pitchFamily="34" charset="-122"/>
                </a:rPr>
                <a:t>Production area: 68,400m2</a:t>
              </a:r>
            </a:p>
            <a:p>
              <a:pPr defTabSz="911225">
                <a:lnSpc>
                  <a:spcPct val="130000"/>
                </a:lnSpc>
                <a:buSzPct val="100000"/>
              </a:pPr>
              <a:r>
                <a:rPr lang="en-US" sz="1050" i="1" dirty="0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  <a:sym typeface="Microsoft YaHei" pitchFamily="34" charset="-122"/>
                </a:rPr>
                <a:t>   </a:t>
              </a:r>
              <a:r>
                <a:rPr lang="en-US" sz="1050" i="1" dirty="0" err="1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  <a:sym typeface="Microsoft YaHei" pitchFamily="34" charset="-122"/>
                </a:rPr>
                <a:t>Fii</a:t>
              </a:r>
              <a:r>
                <a:rPr lang="en-US" sz="1050" i="1" dirty="0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  <a:sym typeface="Microsoft YaHei" pitchFamily="34" charset="-122"/>
                </a:rPr>
                <a:t> : 55,500m2</a:t>
              </a:r>
            </a:p>
            <a:p>
              <a:pPr marL="152400" indent="-152400" defTabSz="911225">
                <a:lnSpc>
                  <a:spcPct val="130000"/>
                </a:lnSpc>
                <a:buSzPct val="100000"/>
                <a:buFontTx/>
                <a:buChar char="•"/>
              </a:pPr>
              <a:r>
                <a:rPr lang="en-US" sz="1050" i="1" dirty="0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  <a:sym typeface="Microsoft YaHei" pitchFamily="34" charset="-122"/>
                </a:rPr>
                <a:t>9,500 employees (</a:t>
              </a:r>
              <a:r>
                <a:rPr lang="en-US" sz="1050" i="1" dirty="0" err="1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  <a:sym typeface="Microsoft YaHei" pitchFamily="34" charset="-122"/>
                </a:rPr>
                <a:t>Fii</a:t>
              </a:r>
              <a:r>
                <a:rPr lang="en-US" sz="1050" i="1" dirty="0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  <a:sym typeface="Microsoft YaHei" pitchFamily="34" charset="-122"/>
                </a:rPr>
                <a:t> : 8500)</a:t>
              </a: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2664929" y="820117"/>
            <a:ext cx="3202388" cy="4102002"/>
            <a:chOff x="-2795741" y="774700"/>
            <a:chExt cx="3202388" cy="4102002"/>
          </a:xfrm>
        </p:grpSpPr>
        <p:pic>
          <p:nvPicPr>
            <p:cNvPr id="73" name="Picture 53" descr="sau 1.jpg"/>
            <p:cNvPicPr>
              <a:picLocks noChangeAspect="1"/>
            </p:cNvPicPr>
            <p:nvPr/>
          </p:nvPicPr>
          <p:blipFill>
            <a:blip r:embed="rId7" cstate="print"/>
            <a:srcRect l="4340" t="6673" r="21219" b="26850"/>
            <a:stretch>
              <a:fillRect/>
            </a:stretch>
          </p:blipFill>
          <p:spPr>
            <a:xfrm>
              <a:off x="-2793463" y="2530536"/>
              <a:ext cx="3200110" cy="204146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75" name="Picture 49" descr="Foxconn- QV.png"/>
            <p:cNvPicPr>
              <a:picLocks noChangeAspect="1"/>
            </p:cNvPicPr>
            <p:nvPr/>
          </p:nvPicPr>
          <p:blipFill>
            <a:blip r:embed="rId8" cstate="print"/>
            <a:srcRect l="1301" t="6752" r="2416"/>
            <a:stretch>
              <a:fillRect/>
            </a:stretch>
          </p:blipFill>
          <p:spPr>
            <a:xfrm>
              <a:off x="-2795741" y="774700"/>
              <a:ext cx="3197031" cy="172760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90" name="TextBox 23"/>
            <p:cNvSpPr txBox="1"/>
            <p:nvPr/>
          </p:nvSpPr>
          <p:spPr>
            <a:xfrm>
              <a:off x="-961476" y="1066795"/>
              <a:ext cx="748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i="1" dirty="0">
                  <a:solidFill>
                    <a:prstClr val="white"/>
                  </a:solidFill>
                </a:rPr>
                <a:t>B01</a:t>
              </a:r>
              <a:endParaRPr lang="en-US" sz="1200" i="1" dirty="0">
                <a:solidFill>
                  <a:prstClr val="white"/>
                </a:solidFill>
              </a:endParaRPr>
            </a:p>
          </p:txBody>
        </p:sp>
        <p:sp>
          <p:nvSpPr>
            <p:cNvPr id="91" name="TextBox 24"/>
            <p:cNvSpPr txBox="1"/>
            <p:nvPr/>
          </p:nvSpPr>
          <p:spPr>
            <a:xfrm>
              <a:off x="-1474092" y="1052940"/>
              <a:ext cx="748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i="1" dirty="0">
                  <a:solidFill>
                    <a:prstClr val="white"/>
                  </a:solidFill>
                </a:rPr>
                <a:t>B02</a:t>
              </a:r>
              <a:endParaRPr lang="en-US" sz="1200" i="1" dirty="0">
                <a:solidFill>
                  <a:prstClr val="white"/>
                </a:solidFill>
              </a:endParaRPr>
            </a:p>
          </p:txBody>
        </p:sp>
        <p:sp>
          <p:nvSpPr>
            <p:cNvPr id="92" name="TextBox 25"/>
            <p:cNvSpPr txBox="1"/>
            <p:nvPr/>
          </p:nvSpPr>
          <p:spPr>
            <a:xfrm>
              <a:off x="-1945146" y="1011377"/>
              <a:ext cx="748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i="1" dirty="0">
                  <a:solidFill>
                    <a:prstClr val="white"/>
                  </a:solidFill>
                </a:rPr>
                <a:t>B03</a:t>
              </a:r>
              <a:endParaRPr lang="en-US" sz="1200" i="1" dirty="0">
                <a:solidFill>
                  <a:prstClr val="white"/>
                </a:solidFill>
              </a:endParaRPr>
            </a:p>
          </p:txBody>
        </p:sp>
        <p:sp>
          <p:nvSpPr>
            <p:cNvPr id="93" name="TextBox 26"/>
            <p:cNvSpPr txBox="1"/>
            <p:nvPr/>
          </p:nvSpPr>
          <p:spPr>
            <a:xfrm>
              <a:off x="-1238564" y="1510141"/>
              <a:ext cx="748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i="1" dirty="0">
                  <a:solidFill>
                    <a:prstClr val="white"/>
                  </a:solidFill>
                </a:rPr>
                <a:t>B04</a:t>
              </a:r>
              <a:endParaRPr lang="en-US" sz="1200" i="1" dirty="0">
                <a:solidFill>
                  <a:prstClr val="white"/>
                </a:solidFill>
              </a:endParaRPr>
            </a:p>
          </p:txBody>
        </p:sp>
        <p:sp>
          <p:nvSpPr>
            <p:cNvPr id="94" name="TextBox 27"/>
            <p:cNvSpPr txBox="1"/>
            <p:nvPr/>
          </p:nvSpPr>
          <p:spPr>
            <a:xfrm>
              <a:off x="-1889727" y="1468577"/>
              <a:ext cx="748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solidFill>
                    <a:prstClr val="white"/>
                  </a:solidFill>
                </a:rPr>
                <a:t>B05</a:t>
              </a:r>
            </a:p>
          </p:txBody>
        </p:sp>
        <p:sp>
          <p:nvSpPr>
            <p:cNvPr id="95" name="TextBox 45"/>
            <p:cNvSpPr txBox="1"/>
            <p:nvPr/>
          </p:nvSpPr>
          <p:spPr>
            <a:xfrm>
              <a:off x="-2513182" y="1385449"/>
              <a:ext cx="748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solidFill>
                    <a:prstClr val="white"/>
                  </a:solidFill>
                </a:rPr>
                <a:t>B06</a:t>
              </a:r>
            </a:p>
          </p:txBody>
        </p:sp>
        <p:sp>
          <p:nvSpPr>
            <p:cNvPr id="96" name="TextBox 47"/>
            <p:cNvSpPr txBox="1"/>
            <p:nvPr/>
          </p:nvSpPr>
          <p:spPr>
            <a:xfrm>
              <a:off x="-767510" y="2895596"/>
              <a:ext cx="748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solidFill>
                    <a:prstClr val="white"/>
                  </a:solidFill>
                </a:rPr>
                <a:t>C02</a:t>
              </a:r>
            </a:p>
          </p:txBody>
        </p:sp>
        <p:sp>
          <p:nvSpPr>
            <p:cNvPr id="97" name="TextBox 48"/>
            <p:cNvSpPr txBox="1"/>
            <p:nvPr/>
          </p:nvSpPr>
          <p:spPr>
            <a:xfrm>
              <a:off x="-1390960" y="4599703"/>
              <a:ext cx="748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solidFill>
                    <a:prstClr val="black"/>
                  </a:solidFill>
                </a:rPr>
                <a:t>BN3</a:t>
              </a:r>
            </a:p>
          </p:txBody>
        </p:sp>
        <p:sp>
          <p:nvSpPr>
            <p:cNvPr id="98" name="TextBox 50"/>
            <p:cNvSpPr txBox="1"/>
            <p:nvPr/>
          </p:nvSpPr>
          <p:spPr>
            <a:xfrm>
              <a:off x="-2125255" y="2881742"/>
              <a:ext cx="7481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solidFill>
                    <a:prstClr val="white"/>
                  </a:solidFill>
                </a:rPr>
                <a:t>C03</a:t>
              </a:r>
            </a:p>
          </p:txBody>
        </p:sp>
      </p:grpSp>
      <p:sp>
        <p:nvSpPr>
          <p:cNvPr id="68" name="矩形 67">
            <a:extLst>
              <a:ext uri="{FF2B5EF4-FFF2-40B4-BE49-F238E27FC236}">
                <a16:creationId xmlns:a16="http://schemas.microsoft.com/office/drawing/2014/main" id="{C6920A76-F7C8-3C4D-85B4-B7081B7B69E8}"/>
              </a:ext>
            </a:extLst>
          </p:cNvPr>
          <p:cNvSpPr/>
          <p:nvPr/>
        </p:nvSpPr>
        <p:spPr>
          <a:xfrm>
            <a:off x="6039923" y="4369663"/>
            <a:ext cx="6064560" cy="2034534"/>
          </a:xfrm>
          <a:prstGeom prst="rect">
            <a:avLst/>
          </a:prstGeom>
          <a:noFill/>
          <a:ln w="44450">
            <a:solidFill>
              <a:srgbClr val="00FF99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70" name="Picture 69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59" r="3636"/>
          <a:stretch/>
        </p:blipFill>
        <p:spPr>
          <a:xfrm>
            <a:off x="9102435" y="4507695"/>
            <a:ext cx="2864599" cy="17961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233397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50" y="-7749"/>
            <a:ext cx="122368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04752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923"/>
            <a:ext cx="12192000" cy="686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59731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16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685544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ubtitle 2">
            <a:extLst>
              <a:ext uri="{FF2B5EF4-FFF2-40B4-BE49-F238E27FC236}">
                <a16:creationId xmlns:a16="http://schemas.microsoft.com/office/drawing/2014/main" id="{1EBC73F6-6EDC-4C52-85F7-B3FD44852670}"/>
              </a:ext>
            </a:extLst>
          </p:cNvPr>
          <p:cNvSpPr txBox="1">
            <a:spLocks/>
          </p:cNvSpPr>
          <p:nvPr/>
        </p:nvSpPr>
        <p:spPr>
          <a:xfrm>
            <a:off x="-1" y="65520"/>
            <a:ext cx="11736281" cy="52863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pPr marL="85725" indent="-342900">
              <a:lnSpc>
                <a:spcPct val="90000"/>
              </a:lnSpc>
              <a:spcBef>
                <a:spcPct val="0"/>
              </a:spcBef>
              <a:defRPr/>
            </a:pPr>
            <a:r>
              <a:rPr lang="en-US" altLang="zh-CN" sz="2400" b="1" i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Candara" pitchFamily="34" charset="0"/>
              </a:rPr>
              <a:t>Fii</a:t>
            </a:r>
            <a:r>
              <a:rPr lang="en-US" altLang="zh-CN" sz="24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Candara" pitchFamily="34" charset="0"/>
              </a:rPr>
              <a:t> VN Engineering Capabilities and </a:t>
            </a:r>
            <a:r>
              <a:rPr lang="en-US" altLang="zh-CN" sz="2400" b="1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Candara" pitchFamily="34" charset="0"/>
              </a:rPr>
              <a:t>Service_Test</a:t>
            </a:r>
            <a:endParaRPr lang="en-US" altLang="zh-CN" sz="2400" b="1" i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Microsoft YaHei" panose="020B0503020204020204" pitchFamily="34" charset="-122"/>
              <a:cs typeface="Arial" panose="020B0604020202020204" pitchFamily="34" charset="0"/>
              <a:sym typeface="Candara" pitchFamily="34" charset="0"/>
            </a:endParaRPr>
          </a:p>
        </p:txBody>
      </p:sp>
      <p:pic>
        <p:nvPicPr>
          <p:cNvPr id="1843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964" y="581891"/>
            <a:ext cx="11770590" cy="5902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420082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>
          <a:xfrm>
            <a:off x="9327580" y="6476420"/>
            <a:ext cx="2844800" cy="365125"/>
          </a:xfrm>
        </p:spPr>
        <p:txBody>
          <a:bodyPr/>
          <a:lstStyle/>
          <a:p>
            <a:fld id="{41892206-6055-47A3-9CC8-218F0364DACF}" type="slidenum">
              <a:rPr lang="zh-TW" altLang="en-US" smtClean="0"/>
              <a:pPr/>
              <a:t>15</a:t>
            </a:fld>
            <a:endParaRPr lang="zh-TW" alt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58750" y="119122"/>
            <a:ext cx="9647239" cy="579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>
              <a:lnSpc>
                <a:spcPct val="90000"/>
              </a:lnSpc>
            </a:pPr>
            <a:r>
              <a:rPr lang="en-US" altLang="zh-CN" sz="2800" b="1" i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Fii</a:t>
            </a:r>
            <a:r>
              <a:rPr lang="en-US" altLang="zh-CN" sz="28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TW" sz="28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Vietnam Main Products </a:t>
            </a:r>
          </a:p>
        </p:txBody>
      </p:sp>
      <p:pic>
        <p:nvPicPr>
          <p:cNvPr id="186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665" y="742518"/>
            <a:ext cx="11839632" cy="551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616635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409575" y="671946"/>
          <a:ext cx="11408352" cy="41771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oup 101"/>
          <p:cNvGraphicFramePr>
            <a:graphicFrameLocks noGrp="1"/>
          </p:cNvGraphicFramePr>
          <p:nvPr/>
        </p:nvGraphicFramePr>
        <p:xfrm>
          <a:off x="387929" y="5015346"/>
          <a:ext cx="11352646" cy="1185259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785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4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5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388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7388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8497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Fii</a:t>
                      </a:r>
                      <a:r>
                        <a:rPr kumimoji="0" lang="en-US" altLang="zh-TW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 Site Capacity</a:t>
                      </a:r>
                      <a:endParaRPr kumimoji="0" lang="en-US" altLang="zh-TW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Lines</a:t>
                      </a:r>
                      <a:endParaRPr kumimoji="0" lang="en-US" altLang="zh-TW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Daily Capacity (</a:t>
                      </a:r>
                      <a:r>
                        <a:rPr kumimoji="0" lang="en-US" altLang="zh-TW" sz="16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Kpcs</a:t>
                      </a:r>
                      <a:r>
                        <a:rPr kumimoji="0" lang="en-US" altLang="zh-TW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kumimoji="0" lang="en-US" altLang="zh-TW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Monthly (</a:t>
                      </a:r>
                      <a:r>
                        <a:rPr kumimoji="0" lang="en-US" altLang="zh-TW" sz="16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Kpcs</a:t>
                      </a:r>
                      <a:r>
                        <a:rPr kumimoji="0" lang="en-US" altLang="zh-TW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  <a:endParaRPr kumimoji="0" lang="en-US" altLang="zh-TW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381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SMT capacity</a:t>
                      </a:r>
                      <a:endParaRPr kumimoji="0" lang="en-US" altLang="zh-TW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Bac</a:t>
                      </a:r>
                      <a:r>
                        <a:rPr kumimoji="0" lang="en-US" altLang="zh-TW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altLang="zh-TW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Ninh</a:t>
                      </a:r>
                      <a:endParaRPr kumimoji="0" lang="en-US" altLang="zh-TW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113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2,938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381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ctr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Bac</a:t>
                      </a:r>
                      <a:r>
                        <a:rPr kumimoji="0" lang="en-US" altLang="zh-TW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en-US" altLang="zh-TW" sz="16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</a:rPr>
                        <a:t>Giang</a:t>
                      </a:r>
                      <a:endParaRPr kumimoji="0" lang="en-US" altLang="zh-TW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marL="121920" marR="12192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108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                 310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8,381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" name="TextBox 10"/>
          <p:cNvSpPr txBox="1">
            <a:spLocks noChangeArrowheads="1"/>
          </p:cNvSpPr>
          <p:nvPr/>
        </p:nvSpPr>
        <p:spPr bwMode="auto">
          <a:xfrm>
            <a:off x="672962" y="719571"/>
            <a:ext cx="11318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 err="1"/>
              <a:t>Kpcs</a:t>
            </a:r>
            <a:endParaRPr lang="en-US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307787" y="2687781"/>
            <a:ext cx="15794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Tablet/Speaker/ Display/SWITCH/ Floodlight …</a:t>
            </a:r>
            <a:endParaRPr lang="en-US" sz="1400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139700" y="-26988"/>
            <a:ext cx="964723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 anchor="ctr"/>
          <a:lstStyle/>
          <a:p>
            <a:pPr>
              <a:lnSpc>
                <a:spcPct val="90000"/>
              </a:lnSpc>
            </a:pPr>
            <a:r>
              <a:rPr lang="en-US" altLang="zh-CN" sz="2800" b="1" i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Fii</a:t>
            </a:r>
            <a:r>
              <a:rPr lang="en-US" altLang="zh-CN" sz="28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 </a:t>
            </a:r>
            <a:r>
              <a:rPr lang="en-US" altLang="zh-TW" sz="28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Vietnam </a:t>
            </a:r>
            <a:r>
              <a:rPr lang="en-US" altLang="zh-TW" sz="28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Products </a:t>
            </a:r>
            <a:r>
              <a:rPr lang="en-US" altLang="zh-TW" sz="28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</a:rPr>
              <a:t>build and Capacity </a:t>
            </a:r>
          </a:p>
        </p:txBody>
      </p:sp>
    </p:spTree>
    <p:extLst>
      <p:ext uri="{BB962C8B-B14F-4D97-AF65-F5344CB8AC3E}">
        <p14:creationId xmlns:p14="http://schemas.microsoft.com/office/powerpoint/2010/main" val="10549504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907" name="Picture 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1219795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656113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 b="15960"/>
          <a:stretch>
            <a:fillRect/>
          </a:stretch>
        </p:blipFill>
        <p:spPr bwMode="auto">
          <a:xfrm>
            <a:off x="0" y="0"/>
            <a:ext cx="12192000" cy="6456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673983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591"/>
          <p:cNvSpPr>
            <a:spLocks noChangeArrowheads="1"/>
          </p:cNvSpPr>
          <p:nvPr/>
        </p:nvSpPr>
        <p:spPr bwMode="auto">
          <a:xfrm>
            <a:off x="482600" y="1634973"/>
            <a:ext cx="5378450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7732" tIns="67732" rIns="67732" bIns="67732" anchor="ctr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Y2012/4</a:t>
            </a:r>
            <a:r>
              <a:rPr lang="zh-CN" altLang="en-US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</a:t>
            </a:r>
            <a:r>
              <a:rPr lang="en-US" altLang="zh-CN" sz="1600" b="1" dirty="0" err="1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Bac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</a:t>
            </a:r>
            <a:r>
              <a:rPr lang="en-US" altLang="zh-CN" sz="1600" b="1" dirty="0" err="1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Giang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B01</a:t>
            </a:r>
            <a:r>
              <a:rPr lang="zh-CN" altLang="en-US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start build/shipment STB</a:t>
            </a:r>
            <a:endParaRPr lang="zh-CN" altLang="zh-CN" sz="1600" b="1" dirty="0">
              <a:solidFill>
                <a:srgbClr val="FFFF00"/>
              </a:solidFill>
              <a:latin typeface="Microsoft YaHei" pitchFamily="34" charset="-122"/>
              <a:ea typeface="Microsoft YaHei" pitchFamily="34" charset="-122"/>
              <a:cs typeface="Helvetica" pitchFamily="34" charset="0"/>
              <a:sym typeface="Helvetica" pitchFamily="34" charset="0"/>
            </a:endParaRPr>
          </a:p>
        </p:txBody>
      </p:sp>
      <p:sp>
        <p:nvSpPr>
          <p:cNvPr id="3" name="Shape 1592"/>
          <p:cNvSpPr>
            <a:spLocks noChangeShapeType="1"/>
          </p:cNvSpPr>
          <p:nvPr/>
        </p:nvSpPr>
        <p:spPr bwMode="auto">
          <a:xfrm flipV="1">
            <a:off x="544512" y="1987398"/>
            <a:ext cx="4992687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400000"/>
            <a:headEnd/>
            <a:tailEnd/>
          </a:ln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4" name="Shape 1592"/>
          <p:cNvSpPr>
            <a:spLocks noChangeShapeType="1"/>
          </p:cNvSpPr>
          <p:nvPr/>
        </p:nvSpPr>
        <p:spPr bwMode="auto">
          <a:xfrm flipV="1">
            <a:off x="552450" y="3455835"/>
            <a:ext cx="5568950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400000"/>
            <a:headEnd/>
            <a:tailEnd/>
          </a:ln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5" name="Shape 1591"/>
          <p:cNvSpPr>
            <a:spLocks noChangeArrowheads="1"/>
          </p:cNvSpPr>
          <p:nvPr/>
        </p:nvSpPr>
        <p:spPr bwMode="auto">
          <a:xfrm>
            <a:off x="476250" y="3116110"/>
            <a:ext cx="6081713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7732" tIns="67732" rIns="67732" bIns="67732" anchor="ctr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2012/6</a:t>
            </a:r>
            <a:r>
              <a:rPr lang="zh-CN" altLang="en-US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</a:t>
            </a:r>
            <a:r>
              <a:rPr lang="en-US" altLang="zh-CN" sz="1600" b="1" dirty="0" err="1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Bac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</a:t>
            </a:r>
            <a:r>
              <a:rPr lang="en-US" altLang="zh-CN" sz="1600" b="1" dirty="0" err="1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Ninh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B05</a:t>
            </a:r>
            <a:r>
              <a:rPr lang="zh-CN" altLang="en-US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start build and ship</a:t>
            </a:r>
            <a:r>
              <a:rPr lang="zh-CN" altLang="en-US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</a:t>
            </a:r>
            <a:r>
              <a:rPr lang="en-US" altLang="zh-CN" sz="1600" b="1" dirty="0" err="1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WiFi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 Router</a:t>
            </a:r>
            <a:endParaRPr lang="zh-CN" altLang="zh-CN" sz="1600" b="1" dirty="0">
              <a:solidFill>
                <a:srgbClr val="FFFF00"/>
              </a:solidFill>
              <a:latin typeface="Microsoft YaHei" pitchFamily="34" charset="-122"/>
              <a:ea typeface="Microsoft YaHei" pitchFamily="34" charset="-122"/>
              <a:cs typeface="Helvetica" pitchFamily="34" charset="0"/>
              <a:sym typeface="Helvetica" pitchFamily="34" charset="0"/>
            </a:endParaRPr>
          </a:p>
        </p:txBody>
      </p:sp>
      <p:sp>
        <p:nvSpPr>
          <p:cNvPr id="6" name="Shape 1592"/>
          <p:cNvSpPr>
            <a:spLocks noChangeShapeType="1"/>
          </p:cNvSpPr>
          <p:nvPr/>
        </p:nvSpPr>
        <p:spPr bwMode="auto">
          <a:xfrm flipV="1">
            <a:off x="573088" y="5424335"/>
            <a:ext cx="5840412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400000"/>
            <a:headEnd/>
            <a:tailEnd/>
          </a:ln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7" name="Shape 1591"/>
          <p:cNvSpPr>
            <a:spLocks noChangeArrowheads="1"/>
          </p:cNvSpPr>
          <p:nvPr/>
        </p:nvSpPr>
        <p:spPr bwMode="auto">
          <a:xfrm>
            <a:off x="484188" y="5071910"/>
            <a:ext cx="6040437" cy="38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7732" tIns="67732" rIns="67732" bIns="67732" anchor="ctr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2012/7</a:t>
            </a:r>
            <a:r>
              <a:rPr lang="zh-CN" altLang="en-US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</a:t>
            </a:r>
            <a:r>
              <a:rPr lang="en-US" altLang="zh-CN" sz="1600" b="1" dirty="0" err="1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Bac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</a:t>
            </a:r>
            <a:r>
              <a:rPr lang="en-US" altLang="zh-CN" sz="1600" b="1" dirty="0" err="1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Giang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A02</a:t>
            </a:r>
            <a:r>
              <a:rPr lang="zh-CN" altLang="en-US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start build and ship</a:t>
            </a:r>
            <a:r>
              <a:rPr lang="zh-CN" altLang="en-US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Cable modem</a:t>
            </a:r>
            <a:endParaRPr lang="zh-CN" altLang="zh-CN" sz="1600" b="1" dirty="0">
              <a:solidFill>
                <a:srgbClr val="FFFF00"/>
              </a:solidFill>
              <a:latin typeface="Microsoft YaHei" pitchFamily="34" charset="-122"/>
              <a:ea typeface="Microsoft YaHei" pitchFamily="34" charset="-122"/>
              <a:cs typeface="Helvetica" pitchFamily="34" charset="0"/>
              <a:sym typeface="Helvetica" pitchFamily="34" charset="0"/>
            </a:endParaRPr>
          </a:p>
        </p:txBody>
      </p:sp>
      <p:sp>
        <p:nvSpPr>
          <p:cNvPr id="8" name="Rectangle 46"/>
          <p:cNvSpPr>
            <a:spLocks noChangeArrowheads="1"/>
          </p:cNvSpPr>
          <p:nvPr/>
        </p:nvSpPr>
        <p:spPr bwMode="auto">
          <a:xfrm>
            <a:off x="442913" y="2108048"/>
            <a:ext cx="50165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In March 2012, G-group established a professional set-top box production line in </a:t>
            </a:r>
            <a:r>
              <a:rPr lang="en-US" dirty="0" err="1" smtClean="0">
                <a:solidFill>
                  <a:schemeClr val="bg1"/>
                </a:solidFill>
                <a:latin typeface="Calibri" pitchFamily="34" charset="0"/>
              </a:rPr>
              <a:t>Bac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Calibri" pitchFamily="34" charset="0"/>
              </a:rPr>
              <a:t>Giang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B01 with a daily production capacity of 20K.</a:t>
            </a:r>
          </a:p>
        </p:txBody>
      </p:sp>
      <p:sp>
        <p:nvSpPr>
          <p:cNvPr id="9" name="Rectangle 47"/>
          <p:cNvSpPr>
            <a:spLocks noChangeArrowheads="1"/>
          </p:cNvSpPr>
          <p:nvPr/>
        </p:nvSpPr>
        <p:spPr bwMode="auto">
          <a:xfrm>
            <a:off x="442913" y="3673323"/>
            <a:ext cx="33940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In June 2012, G-group officially entered the B05 building in the </a:t>
            </a:r>
            <a:r>
              <a:rPr lang="en-US" dirty="0" err="1" smtClean="0">
                <a:solidFill>
                  <a:schemeClr val="bg1"/>
                </a:solidFill>
                <a:latin typeface="Calibri" pitchFamily="34" charset="0"/>
              </a:rPr>
              <a:t>Bac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Calibri" pitchFamily="34" charset="0"/>
              </a:rPr>
              <a:t>Ninh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factory to produce </a:t>
            </a:r>
            <a:r>
              <a:rPr lang="en-US" dirty="0" err="1">
                <a:solidFill>
                  <a:schemeClr val="bg1"/>
                </a:solidFill>
                <a:latin typeface="Calibri" pitchFamily="34" charset="0"/>
              </a:rPr>
              <a:t>WiFi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 Router products.</a:t>
            </a:r>
          </a:p>
        </p:txBody>
      </p:sp>
      <p:sp>
        <p:nvSpPr>
          <p:cNvPr id="10" name="Rectangle 48"/>
          <p:cNvSpPr>
            <a:spLocks noChangeArrowheads="1"/>
          </p:cNvSpPr>
          <p:nvPr/>
        </p:nvSpPr>
        <p:spPr bwMode="auto">
          <a:xfrm>
            <a:off x="488950" y="5446560"/>
            <a:ext cx="588803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2012/7 the A02 building in </a:t>
            </a:r>
            <a:r>
              <a:rPr lang="en-US" dirty="0" err="1">
                <a:solidFill>
                  <a:schemeClr val="bg1"/>
                </a:solidFill>
                <a:latin typeface="Calibri" pitchFamily="34" charset="0"/>
              </a:rPr>
              <a:t>Bac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itchFamily="34" charset="0"/>
              </a:rPr>
              <a:t>giang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 start build the Cable Modem production line, with a daily capacity of 15K.</a:t>
            </a:r>
          </a:p>
        </p:txBody>
      </p:sp>
      <p:grpSp>
        <p:nvGrpSpPr>
          <p:cNvPr id="11" name="Group 54"/>
          <p:cNvGrpSpPr/>
          <p:nvPr/>
        </p:nvGrpSpPr>
        <p:grpSpPr>
          <a:xfrm>
            <a:off x="0" y="223838"/>
            <a:ext cx="9980612" cy="1098401"/>
            <a:chOff x="0" y="223838"/>
            <a:chExt cx="9980612" cy="1098401"/>
          </a:xfrm>
        </p:grpSpPr>
        <p:sp>
          <p:nvSpPr>
            <p:cNvPr id="12" name="剪去单角的矩形 56"/>
            <p:cNvSpPr/>
            <p:nvPr/>
          </p:nvSpPr>
          <p:spPr bwMode="auto">
            <a:xfrm>
              <a:off x="0" y="249238"/>
              <a:ext cx="7273926" cy="603249"/>
            </a:xfrm>
            <a:prstGeom prst="snip1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矩形 43"/>
            <p:cNvSpPr>
              <a:spLocks noChangeArrowheads="1"/>
            </p:cNvSpPr>
            <p:nvPr/>
          </p:nvSpPr>
          <p:spPr bwMode="auto">
            <a:xfrm>
              <a:off x="173573" y="223838"/>
              <a:ext cx="7820835" cy="632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ts val="800"/>
                </a:spcBef>
              </a:pPr>
              <a:r>
                <a:rPr lang="en-US" altLang="zh-CN" sz="2700" b="1" dirty="0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</a:rPr>
                <a:t>Vietnam factory development history</a:t>
              </a:r>
            </a:p>
          </p:txBody>
        </p:sp>
        <p:grpSp>
          <p:nvGrpSpPr>
            <p:cNvPr id="14" name="Group 55"/>
            <p:cNvGrpSpPr>
              <a:grpSpLocks/>
            </p:cNvGrpSpPr>
            <p:nvPr/>
          </p:nvGrpSpPr>
          <p:grpSpPr bwMode="auto">
            <a:xfrm>
              <a:off x="520722" y="1034904"/>
              <a:ext cx="7120765" cy="285749"/>
              <a:chOff x="390525" y="1058863"/>
              <a:chExt cx="5340350" cy="214312"/>
            </a:xfrm>
          </p:grpSpPr>
          <p:sp>
            <p:nvSpPr>
              <p:cNvPr id="18" name="五边形 26"/>
              <p:cNvSpPr/>
              <p:nvPr/>
            </p:nvSpPr>
            <p:spPr>
              <a:xfrm>
                <a:off x="390509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2010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19" name="五边形 27"/>
              <p:cNvSpPr/>
              <p:nvPr/>
            </p:nvSpPr>
            <p:spPr>
              <a:xfrm>
                <a:off x="985796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2011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20" name="五边形 28"/>
              <p:cNvSpPr/>
              <p:nvPr/>
            </p:nvSpPr>
            <p:spPr>
              <a:xfrm>
                <a:off x="1581084" y="1058862"/>
                <a:ext cx="575048" cy="214313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2012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21" name="五边形 29"/>
              <p:cNvSpPr/>
              <p:nvPr/>
            </p:nvSpPr>
            <p:spPr>
              <a:xfrm>
                <a:off x="2176371" y="1058862"/>
                <a:ext cx="576238" cy="214313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2013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22" name="五边形 30"/>
              <p:cNvSpPr/>
              <p:nvPr/>
            </p:nvSpPr>
            <p:spPr>
              <a:xfrm>
                <a:off x="2771659" y="1058862"/>
                <a:ext cx="576238" cy="214313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2014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23" name="五边形 31"/>
              <p:cNvSpPr/>
              <p:nvPr/>
            </p:nvSpPr>
            <p:spPr>
              <a:xfrm>
                <a:off x="3366947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2015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24" name="五边形 32"/>
              <p:cNvSpPr/>
              <p:nvPr/>
            </p:nvSpPr>
            <p:spPr>
              <a:xfrm>
                <a:off x="3962234" y="1058862"/>
                <a:ext cx="577429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2016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25" name="五边形 34"/>
              <p:cNvSpPr/>
              <p:nvPr/>
            </p:nvSpPr>
            <p:spPr>
              <a:xfrm>
                <a:off x="4558713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2017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26" name="五边形 39"/>
              <p:cNvSpPr/>
              <p:nvPr/>
            </p:nvSpPr>
            <p:spPr>
              <a:xfrm>
                <a:off x="5155191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2018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</p:grpSp>
        <p:sp>
          <p:nvSpPr>
            <p:cNvPr id="15" name="五边形 39"/>
            <p:cNvSpPr/>
            <p:nvPr/>
          </p:nvSpPr>
          <p:spPr bwMode="auto">
            <a:xfrm>
              <a:off x="7662863" y="1036490"/>
              <a:ext cx="768349" cy="285749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rPr>
                <a:t>2019</a:t>
              </a:r>
              <a:endParaRPr lang="zh-CN" altLang="en-US" sz="1500" dirty="0">
                <a:solidFill>
                  <a:srgbClr val="FFFFFF"/>
                </a:solidFill>
                <a:latin typeface="Microsoft YaHei" pitchFamily="34" charset="-122"/>
                <a:ea typeface="Microsoft YaHei" pitchFamily="34" charset="-122"/>
              </a:endParaRPr>
            </a:p>
          </p:txBody>
        </p:sp>
        <p:sp>
          <p:nvSpPr>
            <p:cNvPr id="16" name="五边形 39"/>
            <p:cNvSpPr/>
            <p:nvPr/>
          </p:nvSpPr>
          <p:spPr bwMode="auto">
            <a:xfrm>
              <a:off x="8450263" y="1030140"/>
              <a:ext cx="768349" cy="285749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dirty="0" smtClean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rPr>
                <a:t>2020</a:t>
              </a:r>
              <a:endParaRPr lang="zh-CN" altLang="en-US" sz="1500" dirty="0">
                <a:solidFill>
                  <a:srgbClr val="FFFFFF"/>
                </a:solidFill>
                <a:latin typeface="Microsoft YaHei" pitchFamily="34" charset="-122"/>
                <a:ea typeface="Microsoft YaHei" pitchFamily="34" charset="-122"/>
              </a:endParaRPr>
            </a:p>
          </p:txBody>
        </p:sp>
        <p:sp>
          <p:nvSpPr>
            <p:cNvPr id="17" name="五边形 39"/>
            <p:cNvSpPr/>
            <p:nvPr/>
          </p:nvSpPr>
          <p:spPr bwMode="auto">
            <a:xfrm>
              <a:off x="9212263" y="1030140"/>
              <a:ext cx="768349" cy="285749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dirty="0" smtClean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rPr>
                <a:t>2021</a:t>
              </a:r>
              <a:endParaRPr lang="zh-CN" altLang="en-US" sz="1500" dirty="0">
                <a:solidFill>
                  <a:srgbClr val="FFFFFF"/>
                </a:solidFill>
                <a:latin typeface="Microsoft YaHei" pitchFamily="34" charset="-122"/>
                <a:ea typeface="Microsoft YaHei" pitchFamily="34" charset="-122"/>
              </a:endParaRPr>
            </a:p>
          </p:txBody>
        </p:sp>
      </p:grpSp>
      <p:pic>
        <p:nvPicPr>
          <p:cNvPr id="2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42364" y="1427019"/>
            <a:ext cx="5486399" cy="4946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0104470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591"/>
          <p:cNvSpPr>
            <a:spLocks noChangeArrowheads="1"/>
          </p:cNvSpPr>
          <p:nvPr/>
        </p:nvSpPr>
        <p:spPr bwMode="auto">
          <a:xfrm>
            <a:off x="499863" y="3283345"/>
            <a:ext cx="6109809" cy="348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0800" tIns="50800" rIns="50800" bIns="50800" anchor="ctr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2015</a:t>
            </a:r>
            <a:r>
              <a:rPr lang="zh-CN" altLang="en-US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，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Start </a:t>
            </a:r>
            <a:r>
              <a:rPr lang="en-US" altLang="zh-CN" sz="1600" b="1" dirty="0" err="1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buiding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B06 in </a:t>
            </a:r>
            <a:r>
              <a:rPr lang="en-US" altLang="zh-CN" sz="1600" b="1" dirty="0" smtClean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Bac </a:t>
            </a:r>
            <a:r>
              <a:rPr lang="en-US" altLang="zh-CN" sz="1600" b="1" dirty="0" err="1" smtClean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Ninh</a:t>
            </a:r>
            <a:r>
              <a:rPr lang="en-US" altLang="zh-CN" sz="1600" b="1" dirty="0" smtClean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factory</a:t>
            </a:r>
            <a:endParaRPr lang="zh-CN" altLang="zh-CN" sz="1600" b="1" dirty="0">
              <a:solidFill>
                <a:srgbClr val="FFFF00"/>
              </a:solidFill>
              <a:latin typeface="Microsoft YaHei" pitchFamily="34" charset="-122"/>
              <a:ea typeface="Microsoft YaHei" pitchFamily="34" charset="-122"/>
              <a:cs typeface="Helvetica" pitchFamily="34" charset="0"/>
              <a:sym typeface="Helvetica" pitchFamily="34" charset="0"/>
            </a:endParaRPr>
          </a:p>
        </p:txBody>
      </p:sp>
      <p:sp>
        <p:nvSpPr>
          <p:cNvPr id="3" name="Shape 1592"/>
          <p:cNvSpPr>
            <a:spLocks noChangeShapeType="1"/>
          </p:cNvSpPr>
          <p:nvPr/>
        </p:nvSpPr>
        <p:spPr bwMode="auto">
          <a:xfrm flipV="1">
            <a:off x="574662" y="3669440"/>
            <a:ext cx="3040932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400000"/>
            <a:headEnd/>
            <a:tailEnd/>
          </a:ln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4" name="Shape 1591"/>
          <p:cNvSpPr>
            <a:spLocks noChangeArrowheads="1"/>
          </p:cNvSpPr>
          <p:nvPr/>
        </p:nvSpPr>
        <p:spPr bwMode="auto">
          <a:xfrm>
            <a:off x="455427" y="1774678"/>
            <a:ext cx="8259082" cy="348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0800" tIns="50800" rIns="50800" bIns="50800" anchor="ctr">
            <a:spAutoFit/>
          </a:bodyPr>
          <a:lstStyle/>
          <a:p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2015</a:t>
            </a:r>
            <a:r>
              <a:rPr lang="zh-CN" altLang="en-US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，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Established 4G and GPON product lines in A02, </a:t>
            </a:r>
            <a:r>
              <a:rPr lang="en-US" altLang="zh-CN" sz="1600" b="1" dirty="0" err="1" smtClean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Bac</a:t>
            </a:r>
            <a:r>
              <a:rPr lang="en-US" altLang="zh-CN" sz="1600" b="1" dirty="0" smtClean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</a:t>
            </a:r>
            <a:r>
              <a:rPr lang="en-US" altLang="zh-CN" sz="1600" b="1" dirty="0" err="1" smtClean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Giang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, Vietnam</a:t>
            </a:r>
            <a:endParaRPr lang="zh-CN" altLang="zh-CN" sz="1600" b="1" dirty="0">
              <a:solidFill>
                <a:srgbClr val="FFFF00"/>
              </a:solidFill>
              <a:latin typeface="Microsoft YaHei" pitchFamily="34" charset="-122"/>
              <a:ea typeface="Microsoft YaHei" pitchFamily="34" charset="-122"/>
              <a:cs typeface="Helvetica" pitchFamily="34" charset="0"/>
              <a:sym typeface="Helvetica" pitchFamily="34" charset="0"/>
            </a:endParaRPr>
          </a:p>
        </p:txBody>
      </p:sp>
      <p:sp>
        <p:nvSpPr>
          <p:cNvPr id="5" name="Shape 1592"/>
          <p:cNvSpPr>
            <a:spLocks noChangeShapeType="1"/>
          </p:cNvSpPr>
          <p:nvPr/>
        </p:nvSpPr>
        <p:spPr bwMode="auto">
          <a:xfrm flipV="1">
            <a:off x="492126" y="2173475"/>
            <a:ext cx="3040932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400000"/>
            <a:headEnd/>
            <a:tailEnd/>
          </a:ln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6" name="Shape 1591"/>
          <p:cNvSpPr>
            <a:spLocks noChangeArrowheads="1"/>
          </p:cNvSpPr>
          <p:nvPr/>
        </p:nvSpPr>
        <p:spPr bwMode="auto">
          <a:xfrm>
            <a:off x="534320" y="4763891"/>
            <a:ext cx="8523293" cy="348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0800" tIns="50800" rIns="50800" bIns="50800" anchor="ctr">
            <a:spAutoFit/>
          </a:bodyPr>
          <a:lstStyle/>
          <a:p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2016</a:t>
            </a:r>
            <a:r>
              <a:rPr lang="zh-CN" altLang="en-US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，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Established Camera Product Line in B05 in </a:t>
            </a:r>
            <a:r>
              <a:rPr lang="en-US" altLang="zh-CN" sz="1600" b="1" dirty="0" err="1" smtClean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Bac</a:t>
            </a:r>
            <a:r>
              <a:rPr lang="en-US" altLang="zh-CN" sz="1600" b="1" dirty="0" smtClean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</a:t>
            </a:r>
            <a:r>
              <a:rPr lang="en-US" altLang="zh-CN" sz="1600" b="1" dirty="0" err="1" smtClean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Ninh</a:t>
            </a:r>
            <a:r>
              <a:rPr lang="en-US" altLang="zh-CN" sz="1600" b="1" dirty="0" smtClean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Vietnam</a:t>
            </a:r>
            <a:endParaRPr lang="zh-CN" altLang="zh-CN" sz="1600" b="1" dirty="0">
              <a:solidFill>
                <a:srgbClr val="FFFF00"/>
              </a:solidFill>
              <a:latin typeface="Microsoft YaHei" pitchFamily="34" charset="-122"/>
              <a:ea typeface="Microsoft YaHei" pitchFamily="34" charset="-122"/>
              <a:cs typeface="Helvetica" pitchFamily="34" charset="0"/>
              <a:sym typeface="Helvetica" pitchFamily="34" charset="0"/>
            </a:endParaRPr>
          </a:p>
        </p:txBody>
      </p:sp>
      <p:sp>
        <p:nvSpPr>
          <p:cNvPr id="7" name="Shape 1592"/>
          <p:cNvSpPr>
            <a:spLocks noChangeShapeType="1"/>
          </p:cNvSpPr>
          <p:nvPr/>
        </p:nvSpPr>
        <p:spPr bwMode="auto">
          <a:xfrm flipV="1">
            <a:off x="609119" y="5149986"/>
            <a:ext cx="3040932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400000"/>
            <a:headEnd/>
            <a:tailEnd/>
          </a:ln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8" name="Rectangle 36"/>
          <p:cNvSpPr>
            <a:spLocks noChangeArrowheads="1"/>
          </p:cNvSpPr>
          <p:nvPr/>
        </p:nvSpPr>
        <p:spPr bwMode="auto">
          <a:xfrm>
            <a:off x="507440" y="2274047"/>
            <a:ext cx="64706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In May 2015, officially entered the 4G product field (</a:t>
            </a:r>
            <a:r>
              <a:rPr lang="en-US" dirty="0" err="1">
                <a:solidFill>
                  <a:schemeClr val="bg1"/>
                </a:solidFill>
                <a:latin typeface="Calibri" pitchFamily="34" charset="0"/>
              </a:rPr>
              <a:t>MyFi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 &amp; Outdoor ODU), and in September it entered the GPON product line for mass production, delivery.</a:t>
            </a:r>
          </a:p>
        </p:txBody>
      </p:sp>
      <p:sp>
        <p:nvSpPr>
          <p:cNvPr id="9" name="Rectangle 40"/>
          <p:cNvSpPr>
            <a:spLocks noChangeArrowheads="1"/>
          </p:cNvSpPr>
          <p:nvPr/>
        </p:nvSpPr>
        <p:spPr bwMode="auto">
          <a:xfrm>
            <a:off x="471488" y="3784600"/>
            <a:ext cx="66087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In October 2015, G-Group officially entered the B06 building in the </a:t>
            </a:r>
            <a:r>
              <a:rPr lang="en-US" dirty="0" err="1" smtClean="0">
                <a:solidFill>
                  <a:schemeClr val="bg1"/>
                </a:solidFill>
                <a:latin typeface="Calibri" pitchFamily="34" charset="0"/>
              </a:rPr>
              <a:t>Bac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Calibri" pitchFamily="34" charset="0"/>
              </a:rPr>
              <a:t>Ninh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factory to produce high-end products of </a:t>
            </a:r>
            <a:r>
              <a:rPr lang="en-US" dirty="0" err="1">
                <a:solidFill>
                  <a:schemeClr val="bg1"/>
                </a:solidFill>
                <a:latin typeface="Calibri" pitchFamily="34" charset="0"/>
              </a:rPr>
              <a:t>WiFi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 Router.</a:t>
            </a:r>
          </a:p>
        </p:txBody>
      </p:sp>
      <p:sp>
        <p:nvSpPr>
          <p:cNvPr id="10" name="Rectangle 41"/>
          <p:cNvSpPr>
            <a:spLocks noChangeArrowheads="1"/>
          </p:cNvSpPr>
          <p:nvPr/>
        </p:nvSpPr>
        <p:spPr bwMode="auto">
          <a:xfrm>
            <a:off x="512763" y="5349875"/>
            <a:ext cx="6096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In May 2016, officially entered the Outdoor Camera product with production capacity 20K/Day.</a:t>
            </a:r>
          </a:p>
        </p:txBody>
      </p:sp>
      <p:grpSp>
        <p:nvGrpSpPr>
          <p:cNvPr id="11" name="Group 36"/>
          <p:cNvGrpSpPr/>
          <p:nvPr/>
        </p:nvGrpSpPr>
        <p:grpSpPr>
          <a:xfrm>
            <a:off x="0" y="223838"/>
            <a:ext cx="10008321" cy="1098401"/>
            <a:chOff x="0" y="223838"/>
            <a:chExt cx="10008321" cy="1098401"/>
          </a:xfrm>
        </p:grpSpPr>
        <p:sp>
          <p:nvSpPr>
            <p:cNvPr id="12" name="剪去单角的矩形 56"/>
            <p:cNvSpPr/>
            <p:nvPr/>
          </p:nvSpPr>
          <p:spPr bwMode="auto">
            <a:xfrm>
              <a:off x="0" y="249238"/>
              <a:ext cx="7273926" cy="603249"/>
            </a:xfrm>
            <a:prstGeom prst="snip1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3" name="矩形 43"/>
            <p:cNvSpPr>
              <a:spLocks noChangeArrowheads="1"/>
            </p:cNvSpPr>
            <p:nvPr/>
          </p:nvSpPr>
          <p:spPr bwMode="auto">
            <a:xfrm>
              <a:off x="173573" y="223838"/>
              <a:ext cx="7820835" cy="632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ts val="800"/>
                </a:spcBef>
              </a:pPr>
              <a:r>
                <a:rPr lang="en-US" altLang="zh-CN" sz="2700" b="1" dirty="0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</a:rPr>
                <a:t>Vietnam factory development history</a:t>
              </a:r>
            </a:p>
          </p:txBody>
        </p:sp>
        <p:grpSp>
          <p:nvGrpSpPr>
            <p:cNvPr id="14" name="Group 55"/>
            <p:cNvGrpSpPr>
              <a:grpSpLocks/>
            </p:cNvGrpSpPr>
            <p:nvPr/>
          </p:nvGrpSpPr>
          <p:grpSpPr bwMode="auto">
            <a:xfrm>
              <a:off x="520722" y="1034904"/>
              <a:ext cx="7120765" cy="285749"/>
              <a:chOff x="390525" y="1058863"/>
              <a:chExt cx="5340350" cy="214312"/>
            </a:xfrm>
          </p:grpSpPr>
          <p:sp>
            <p:nvSpPr>
              <p:cNvPr id="18" name="五边形 26"/>
              <p:cNvSpPr/>
              <p:nvPr/>
            </p:nvSpPr>
            <p:spPr>
              <a:xfrm>
                <a:off x="390509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2010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19" name="五边形 27"/>
              <p:cNvSpPr/>
              <p:nvPr/>
            </p:nvSpPr>
            <p:spPr>
              <a:xfrm>
                <a:off x="985796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2011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20" name="五边形 28"/>
              <p:cNvSpPr/>
              <p:nvPr/>
            </p:nvSpPr>
            <p:spPr>
              <a:xfrm>
                <a:off x="1581084" y="1058862"/>
                <a:ext cx="57504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2012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21" name="五边形 29"/>
              <p:cNvSpPr/>
              <p:nvPr/>
            </p:nvSpPr>
            <p:spPr>
              <a:xfrm>
                <a:off x="2176371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2013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22" name="五边形 30"/>
              <p:cNvSpPr/>
              <p:nvPr/>
            </p:nvSpPr>
            <p:spPr>
              <a:xfrm>
                <a:off x="2771659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2014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23" name="五边形 31"/>
              <p:cNvSpPr/>
              <p:nvPr/>
            </p:nvSpPr>
            <p:spPr>
              <a:xfrm>
                <a:off x="3366947" y="1058862"/>
                <a:ext cx="576238" cy="214313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2015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24" name="五边形 32"/>
              <p:cNvSpPr/>
              <p:nvPr/>
            </p:nvSpPr>
            <p:spPr>
              <a:xfrm>
                <a:off x="3962234" y="1058862"/>
                <a:ext cx="577429" cy="214313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2016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25" name="五边形 34"/>
              <p:cNvSpPr/>
              <p:nvPr/>
            </p:nvSpPr>
            <p:spPr>
              <a:xfrm>
                <a:off x="4558713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2017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26" name="五边形 39"/>
              <p:cNvSpPr/>
              <p:nvPr/>
            </p:nvSpPr>
            <p:spPr>
              <a:xfrm>
                <a:off x="5155191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2018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</p:grpSp>
        <p:sp>
          <p:nvSpPr>
            <p:cNvPr id="15" name="五边形 39"/>
            <p:cNvSpPr/>
            <p:nvPr/>
          </p:nvSpPr>
          <p:spPr bwMode="auto">
            <a:xfrm>
              <a:off x="7662863" y="1036490"/>
              <a:ext cx="768349" cy="285749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rPr>
                <a:t>2019</a:t>
              </a:r>
              <a:endParaRPr lang="zh-CN" altLang="en-US" sz="1500" dirty="0">
                <a:solidFill>
                  <a:srgbClr val="FFFFFF"/>
                </a:solidFill>
                <a:latin typeface="Microsoft YaHei" pitchFamily="34" charset="-122"/>
                <a:ea typeface="Microsoft YaHei" pitchFamily="34" charset="-122"/>
              </a:endParaRPr>
            </a:p>
          </p:txBody>
        </p:sp>
        <p:sp>
          <p:nvSpPr>
            <p:cNvPr id="16" name="五边形 39"/>
            <p:cNvSpPr/>
            <p:nvPr/>
          </p:nvSpPr>
          <p:spPr bwMode="auto">
            <a:xfrm>
              <a:off x="8450263" y="1036490"/>
              <a:ext cx="768349" cy="285749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dirty="0" smtClean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rPr>
                <a:t>2020</a:t>
              </a:r>
              <a:endParaRPr lang="zh-CN" altLang="en-US" sz="1500" dirty="0">
                <a:solidFill>
                  <a:srgbClr val="FFFFFF"/>
                </a:solidFill>
                <a:latin typeface="Microsoft YaHei" pitchFamily="34" charset="-122"/>
                <a:ea typeface="Microsoft YaHei" pitchFamily="34" charset="-122"/>
              </a:endParaRPr>
            </a:p>
          </p:txBody>
        </p:sp>
        <p:sp>
          <p:nvSpPr>
            <p:cNvPr id="17" name="五边形 39"/>
            <p:cNvSpPr/>
            <p:nvPr/>
          </p:nvSpPr>
          <p:spPr bwMode="auto">
            <a:xfrm>
              <a:off x="9239972" y="1022636"/>
              <a:ext cx="768349" cy="285749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dirty="0" smtClean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rPr>
                <a:t>2021</a:t>
              </a:r>
              <a:endParaRPr lang="zh-CN" altLang="en-US" sz="1500" dirty="0">
                <a:solidFill>
                  <a:srgbClr val="FFFFFF"/>
                </a:solidFill>
                <a:latin typeface="Microsoft YaHei" pitchFamily="34" charset="-122"/>
                <a:ea typeface="Microsoft YaHei" pitchFamily="34" charset="-122"/>
              </a:endParaRPr>
            </a:p>
          </p:txBody>
        </p:sp>
      </p:grpSp>
      <p:pic>
        <p:nvPicPr>
          <p:cNvPr id="2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66909" y="1413164"/>
            <a:ext cx="2646217" cy="509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563147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591"/>
          <p:cNvSpPr>
            <a:spLocks noChangeArrowheads="1"/>
          </p:cNvSpPr>
          <p:nvPr/>
        </p:nvSpPr>
        <p:spPr bwMode="auto">
          <a:xfrm>
            <a:off x="474663" y="1478833"/>
            <a:ext cx="5483732" cy="348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0800" tIns="50800" rIns="50800" bIns="50800" anchor="ctr">
            <a:spAutoFit/>
          </a:bodyPr>
          <a:lstStyle/>
          <a:p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2017/8</a:t>
            </a:r>
            <a:r>
              <a:rPr lang="zh-CN" altLang="en-US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，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Vietnam R&amp;D Center was established</a:t>
            </a:r>
            <a:endParaRPr lang="zh-CN" altLang="zh-CN" sz="1600" b="1" dirty="0">
              <a:solidFill>
                <a:srgbClr val="FFFF00"/>
              </a:solidFill>
              <a:latin typeface="Microsoft YaHei" pitchFamily="34" charset="-122"/>
              <a:ea typeface="Microsoft YaHei" pitchFamily="34" charset="-122"/>
              <a:cs typeface="Helvetica" pitchFamily="34" charset="0"/>
              <a:sym typeface="Helvetica" pitchFamily="34" charset="0"/>
            </a:endParaRPr>
          </a:p>
        </p:txBody>
      </p:sp>
      <p:sp>
        <p:nvSpPr>
          <p:cNvPr id="3" name="Shape 1592"/>
          <p:cNvSpPr>
            <a:spLocks noChangeShapeType="1"/>
          </p:cNvSpPr>
          <p:nvPr/>
        </p:nvSpPr>
        <p:spPr bwMode="auto">
          <a:xfrm flipV="1">
            <a:off x="536049" y="1811884"/>
            <a:ext cx="4734451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400000"/>
            <a:headEnd/>
            <a:tailEnd/>
          </a:ln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4" name="Rectangle 35"/>
          <p:cNvSpPr>
            <a:spLocks noChangeArrowheads="1"/>
          </p:cNvSpPr>
          <p:nvPr/>
        </p:nvSpPr>
        <p:spPr bwMode="auto">
          <a:xfrm>
            <a:off x="387351" y="1898650"/>
            <a:ext cx="563937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In August 2017, the Vietnam R&amp;D Center was 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established 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in the </a:t>
            </a:r>
            <a:r>
              <a:rPr lang="en-US" dirty="0" err="1" smtClean="0">
                <a:solidFill>
                  <a:schemeClr val="bg1"/>
                </a:solidFill>
                <a:latin typeface="Calibri" pitchFamily="34" charset="0"/>
              </a:rPr>
              <a:t>Bac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Calibri" pitchFamily="34" charset="0"/>
              </a:rPr>
              <a:t>Ninh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factory. The first phase of the STB/GPON 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developed and deployed 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for the Southeast Asian 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market</a:t>
            </a:r>
            <a:endParaRPr 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5" name="Group 35"/>
          <p:cNvGrpSpPr/>
          <p:nvPr/>
        </p:nvGrpSpPr>
        <p:grpSpPr>
          <a:xfrm>
            <a:off x="0" y="223838"/>
            <a:ext cx="9966758" cy="1112256"/>
            <a:chOff x="0" y="223838"/>
            <a:chExt cx="9966758" cy="1112256"/>
          </a:xfrm>
        </p:grpSpPr>
        <p:sp>
          <p:nvSpPr>
            <p:cNvPr id="6" name="剪去单角的矩形 56"/>
            <p:cNvSpPr/>
            <p:nvPr/>
          </p:nvSpPr>
          <p:spPr bwMode="auto">
            <a:xfrm>
              <a:off x="0" y="249238"/>
              <a:ext cx="7273926" cy="603249"/>
            </a:xfrm>
            <a:prstGeom prst="snip1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" name="矩形 43"/>
            <p:cNvSpPr>
              <a:spLocks noChangeArrowheads="1"/>
            </p:cNvSpPr>
            <p:nvPr/>
          </p:nvSpPr>
          <p:spPr bwMode="auto">
            <a:xfrm>
              <a:off x="173573" y="223838"/>
              <a:ext cx="7820835" cy="632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ts val="800"/>
                </a:spcBef>
              </a:pPr>
              <a:r>
                <a:rPr lang="en-US" altLang="zh-CN" sz="2700" b="1" dirty="0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</a:rPr>
                <a:t>Vietnam factory development history</a:t>
              </a:r>
            </a:p>
          </p:txBody>
        </p:sp>
        <p:grpSp>
          <p:nvGrpSpPr>
            <p:cNvPr id="8" name="Group 55"/>
            <p:cNvGrpSpPr>
              <a:grpSpLocks/>
            </p:cNvGrpSpPr>
            <p:nvPr/>
          </p:nvGrpSpPr>
          <p:grpSpPr bwMode="auto">
            <a:xfrm>
              <a:off x="520722" y="1034904"/>
              <a:ext cx="7120765" cy="285749"/>
              <a:chOff x="390525" y="1058863"/>
              <a:chExt cx="5340350" cy="214312"/>
            </a:xfrm>
          </p:grpSpPr>
          <p:sp>
            <p:nvSpPr>
              <p:cNvPr id="12" name="五边形 26"/>
              <p:cNvSpPr/>
              <p:nvPr/>
            </p:nvSpPr>
            <p:spPr>
              <a:xfrm>
                <a:off x="390509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2010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13" name="五边形 27"/>
              <p:cNvSpPr/>
              <p:nvPr/>
            </p:nvSpPr>
            <p:spPr>
              <a:xfrm>
                <a:off x="985796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2011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14" name="五边形 28"/>
              <p:cNvSpPr/>
              <p:nvPr/>
            </p:nvSpPr>
            <p:spPr>
              <a:xfrm>
                <a:off x="1581084" y="1058862"/>
                <a:ext cx="57504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2012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15" name="五边形 29"/>
              <p:cNvSpPr/>
              <p:nvPr/>
            </p:nvSpPr>
            <p:spPr>
              <a:xfrm>
                <a:off x="2176371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2013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16" name="五边形 30"/>
              <p:cNvSpPr/>
              <p:nvPr/>
            </p:nvSpPr>
            <p:spPr>
              <a:xfrm>
                <a:off x="2771659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2014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17" name="五边形 31"/>
              <p:cNvSpPr/>
              <p:nvPr/>
            </p:nvSpPr>
            <p:spPr>
              <a:xfrm>
                <a:off x="3366947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2015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18" name="五边形 32"/>
              <p:cNvSpPr/>
              <p:nvPr/>
            </p:nvSpPr>
            <p:spPr>
              <a:xfrm>
                <a:off x="3962234" y="1058862"/>
                <a:ext cx="577429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2016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19" name="五边形 34"/>
              <p:cNvSpPr/>
              <p:nvPr/>
            </p:nvSpPr>
            <p:spPr>
              <a:xfrm>
                <a:off x="4558713" y="1058862"/>
                <a:ext cx="576238" cy="214313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2017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20" name="五边形 39"/>
              <p:cNvSpPr/>
              <p:nvPr/>
            </p:nvSpPr>
            <p:spPr>
              <a:xfrm>
                <a:off x="5155191" y="1058862"/>
                <a:ext cx="576238" cy="214313"/>
              </a:xfrm>
              <a:prstGeom prst="homePlat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2018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</p:grpSp>
        <p:sp>
          <p:nvSpPr>
            <p:cNvPr id="9" name="五边形 39"/>
            <p:cNvSpPr/>
            <p:nvPr/>
          </p:nvSpPr>
          <p:spPr bwMode="auto">
            <a:xfrm>
              <a:off x="7662863" y="1036490"/>
              <a:ext cx="768349" cy="285749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500" dirty="0" smtClean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rPr>
                <a:t>2019</a:t>
              </a:r>
              <a:endParaRPr lang="zh-CN" altLang="en-US" sz="1500" dirty="0" smtClean="0">
                <a:solidFill>
                  <a:srgbClr val="FFFFFF"/>
                </a:solidFill>
                <a:latin typeface="Microsoft YaHei" pitchFamily="34" charset="-122"/>
                <a:ea typeface="Microsoft YaHei" pitchFamily="34" charset="-122"/>
              </a:endParaRPr>
            </a:p>
          </p:txBody>
        </p:sp>
        <p:sp>
          <p:nvSpPr>
            <p:cNvPr id="10" name="五边形 39"/>
            <p:cNvSpPr/>
            <p:nvPr/>
          </p:nvSpPr>
          <p:spPr bwMode="auto">
            <a:xfrm>
              <a:off x="8450263" y="1036490"/>
              <a:ext cx="768349" cy="285749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dirty="0" smtClean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rPr>
                <a:t>2020</a:t>
              </a:r>
              <a:endParaRPr lang="zh-CN" altLang="en-US" sz="1500" dirty="0">
                <a:solidFill>
                  <a:srgbClr val="FFFFFF"/>
                </a:solidFill>
                <a:latin typeface="Microsoft YaHei" pitchFamily="34" charset="-122"/>
                <a:ea typeface="Microsoft YaHei" pitchFamily="34" charset="-122"/>
              </a:endParaRPr>
            </a:p>
          </p:txBody>
        </p:sp>
        <p:sp>
          <p:nvSpPr>
            <p:cNvPr id="11" name="五边形 39"/>
            <p:cNvSpPr/>
            <p:nvPr/>
          </p:nvSpPr>
          <p:spPr bwMode="auto">
            <a:xfrm>
              <a:off x="9198409" y="1050345"/>
              <a:ext cx="768349" cy="285749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dirty="0" smtClean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rPr>
                <a:t>2021</a:t>
              </a:r>
              <a:endParaRPr lang="zh-CN" altLang="en-US" sz="1500" dirty="0">
                <a:solidFill>
                  <a:srgbClr val="FFFFFF"/>
                </a:solidFill>
                <a:latin typeface="Microsoft YaHei" pitchFamily="34" charset="-122"/>
                <a:ea typeface="Microsoft YaHei" pitchFamily="34" charset="-122"/>
              </a:endParaRPr>
            </a:p>
          </p:txBody>
        </p:sp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62257" y="1648253"/>
            <a:ext cx="5555668" cy="1524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33"/>
          <p:cNvPicPr>
            <a:picLocks noChangeAspect="1"/>
          </p:cNvPicPr>
          <p:nvPr/>
        </p:nvPicPr>
        <p:blipFill>
          <a:blip r:embed="rId3" cstate="print"/>
          <a:srcRect t="32334"/>
          <a:stretch>
            <a:fillRect/>
          </a:stretch>
        </p:blipFill>
        <p:spPr bwMode="auto">
          <a:xfrm>
            <a:off x="9171708" y="4779817"/>
            <a:ext cx="3020291" cy="1496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Shape 1591"/>
          <p:cNvSpPr>
            <a:spLocks noChangeArrowheads="1"/>
          </p:cNvSpPr>
          <p:nvPr/>
        </p:nvSpPr>
        <p:spPr bwMode="auto">
          <a:xfrm>
            <a:off x="500351" y="3334666"/>
            <a:ext cx="4269223" cy="348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0800" tIns="50800" rIns="50800" bIns="50800" anchor="ctr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2018/12</a:t>
            </a:r>
            <a:r>
              <a:rPr lang="zh-CN" altLang="en-US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，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Start B03 building in </a:t>
            </a:r>
            <a:r>
              <a:rPr lang="en-US" altLang="zh-CN" sz="1600" b="1" dirty="0" err="1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Bac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Nin</a:t>
            </a:r>
            <a:endParaRPr lang="zh-CN" altLang="zh-CN" sz="1600" b="1" dirty="0">
              <a:solidFill>
                <a:srgbClr val="FFFF00"/>
              </a:solidFill>
              <a:latin typeface="Microsoft YaHei" pitchFamily="34" charset="-122"/>
              <a:ea typeface="Microsoft YaHei" pitchFamily="34" charset="-122"/>
              <a:cs typeface="Helvetica" pitchFamily="34" charset="0"/>
              <a:sym typeface="Helvetica" pitchFamily="34" charset="0"/>
            </a:endParaRPr>
          </a:p>
        </p:txBody>
      </p:sp>
      <p:sp>
        <p:nvSpPr>
          <p:cNvPr id="24" name="Shape 1592"/>
          <p:cNvSpPr>
            <a:spLocks noChangeShapeType="1"/>
          </p:cNvSpPr>
          <p:nvPr/>
        </p:nvSpPr>
        <p:spPr bwMode="auto">
          <a:xfrm flipV="1">
            <a:off x="561734" y="3651413"/>
            <a:ext cx="4024120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400000"/>
            <a:headEnd/>
            <a:tailEnd/>
          </a:ln>
        </p:spPr>
        <p:txBody>
          <a:bodyPr lIns="0" tIns="0" rIns="0" bIns="0" anchor="ctr"/>
          <a:lstStyle/>
          <a:p>
            <a:endParaRPr lang="en-US"/>
          </a:p>
        </p:txBody>
      </p:sp>
      <p:grpSp>
        <p:nvGrpSpPr>
          <p:cNvPr id="25" name="组 8"/>
          <p:cNvGrpSpPr>
            <a:grpSpLocks/>
          </p:cNvGrpSpPr>
          <p:nvPr/>
        </p:nvGrpSpPr>
        <p:grpSpPr bwMode="auto">
          <a:xfrm>
            <a:off x="6262254" y="3228108"/>
            <a:ext cx="2812473" cy="1565564"/>
            <a:chOff x="1546867" y="1186587"/>
            <a:chExt cx="6044886" cy="3803099"/>
          </a:xfrm>
        </p:grpSpPr>
        <p:pic>
          <p:nvPicPr>
            <p:cNvPr id="26" name="图片 3" descr="e386f197e5febcf379a82195639b6e2e.jpg"/>
            <p:cNvPicPr>
              <a:picLocks noChangeAspect="1"/>
            </p:cNvPicPr>
            <p:nvPr/>
          </p:nvPicPr>
          <p:blipFill>
            <a:blip r:embed="rId4" cstate="print"/>
            <a:srcRect l="16917" t="18436" r="16976" b="8757"/>
            <a:stretch>
              <a:fillRect/>
            </a:stretch>
          </p:blipFill>
          <p:spPr bwMode="auto">
            <a:xfrm>
              <a:off x="1546867" y="1186587"/>
              <a:ext cx="6044886" cy="38030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图片 4" descr="e386f197e5febcf379a82195639b6e2e.jpg"/>
            <p:cNvPicPr>
              <a:picLocks noChangeAspect="1"/>
            </p:cNvPicPr>
            <p:nvPr/>
          </p:nvPicPr>
          <p:blipFill>
            <a:blip r:embed="rId5" cstate="print"/>
            <a:srcRect l="54556" t="50000" r="39742" b="45361"/>
            <a:stretch>
              <a:fillRect/>
            </a:stretch>
          </p:blipFill>
          <p:spPr bwMode="auto">
            <a:xfrm>
              <a:off x="5020808" y="3192963"/>
              <a:ext cx="568541" cy="2642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图片 5" descr="e386f197e5febcf379a82195639b6e2e.jpg"/>
            <p:cNvPicPr>
              <a:picLocks noChangeAspect="1"/>
            </p:cNvPicPr>
            <p:nvPr/>
          </p:nvPicPr>
          <p:blipFill>
            <a:blip r:embed="rId4" cstate="print"/>
            <a:srcRect l="66397" t="49532" r="25595" b="43021"/>
            <a:stretch>
              <a:fillRect/>
            </a:stretch>
          </p:blipFill>
          <p:spPr bwMode="auto">
            <a:xfrm>
              <a:off x="6091358" y="3181204"/>
              <a:ext cx="732206" cy="3890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图片 7" descr="e386f197e5febcf379a82195639b6e2e.jpg"/>
            <p:cNvPicPr>
              <a:picLocks noChangeAspect="1"/>
            </p:cNvPicPr>
            <p:nvPr/>
          </p:nvPicPr>
          <p:blipFill>
            <a:blip r:embed="rId6" cstate="print"/>
            <a:srcRect l="36414" t="64207" r="57886" b="31161"/>
            <a:stretch>
              <a:fillRect/>
            </a:stretch>
          </p:blipFill>
          <p:spPr bwMode="auto">
            <a:xfrm>
              <a:off x="2715837" y="3517236"/>
              <a:ext cx="635444" cy="2948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0" name="Rectangle 36"/>
          <p:cNvSpPr>
            <a:spLocks noChangeArrowheads="1"/>
          </p:cNvSpPr>
          <p:nvPr/>
        </p:nvSpPr>
        <p:spPr bwMode="auto">
          <a:xfrm>
            <a:off x="476538" y="3674539"/>
            <a:ext cx="5647171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In December 2018, G-group officially entered the B03 building in the </a:t>
            </a:r>
            <a:r>
              <a:rPr lang="en-US" dirty="0" err="1">
                <a:solidFill>
                  <a:schemeClr val="bg1"/>
                </a:solidFill>
                <a:latin typeface="Calibri" pitchFamily="34" charset="0"/>
              </a:rPr>
              <a:t>Bac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alibri" pitchFamily="34" charset="0"/>
              </a:rPr>
              <a:t>Ninh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 factory to produce high-end Cable modem products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Start build and arrange shipment new products Mesh/IP Camera, BTS</a:t>
            </a:r>
            <a:endParaRPr lang="en-US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31" name="群組 6"/>
          <p:cNvGrpSpPr>
            <a:grpSpLocks/>
          </p:cNvGrpSpPr>
          <p:nvPr/>
        </p:nvGrpSpPr>
        <p:grpSpPr bwMode="auto">
          <a:xfrm>
            <a:off x="9310256" y="3214253"/>
            <a:ext cx="2521522" cy="1351037"/>
            <a:chOff x="3046206" y="3865337"/>
            <a:chExt cx="2771429" cy="1111917"/>
          </a:xfrm>
        </p:grpSpPr>
        <p:pic>
          <p:nvPicPr>
            <p:cNvPr id="32" name="圖片 1"/>
            <p:cNvPicPr>
              <a:picLocks noChangeAspect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046206" y="3865337"/>
              <a:ext cx="1078079" cy="10886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圖片 5"/>
            <p:cNvPicPr>
              <a:picLocks noChangeAspect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691220" y="3903414"/>
              <a:ext cx="2126415" cy="10738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4" name="圖片 6"/>
          <p:cNvPicPr>
            <a:picLocks noChangeAspect="1"/>
          </p:cNvPicPr>
          <p:nvPr/>
        </p:nvPicPr>
        <p:blipFill>
          <a:blip r:embed="rId9" cstate="print"/>
          <a:srcRect l="31076" t="25229" r="26753" b="20771"/>
          <a:stretch>
            <a:fillRect/>
          </a:stretch>
        </p:blipFill>
        <p:spPr bwMode="auto">
          <a:xfrm>
            <a:off x="6234543" y="4852810"/>
            <a:ext cx="2840183" cy="1464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116191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591"/>
          <p:cNvSpPr>
            <a:spLocks noChangeArrowheads="1"/>
          </p:cNvSpPr>
          <p:nvPr/>
        </p:nvSpPr>
        <p:spPr bwMode="auto">
          <a:xfrm>
            <a:off x="494127" y="2813906"/>
            <a:ext cx="6654817" cy="34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0800" tIns="50800" rIns="50800" bIns="50800" anchor="ctr">
            <a:spAutoFit/>
          </a:bodyPr>
          <a:lstStyle/>
          <a:p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2019/08</a:t>
            </a:r>
            <a:r>
              <a:rPr lang="zh-CN" altLang="en-US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，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Expansion of Vietnam's </a:t>
            </a:r>
            <a:r>
              <a:rPr lang="en-US" altLang="zh-CN" sz="1600" b="1" dirty="0" smtClean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factory in </a:t>
            </a:r>
            <a:r>
              <a:rPr lang="en-US" altLang="zh-CN" sz="1600" b="1" dirty="0" err="1" smtClean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Bac</a:t>
            </a:r>
            <a:r>
              <a:rPr lang="en-US" altLang="zh-CN" sz="1600" b="1" dirty="0" smtClean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</a:t>
            </a:r>
            <a:r>
              <a:rPr lang="en-US" altLang="zh-CN" sz="1600" b="1" dirty="0" err="1" smtClean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Ninh</a:t>
            </a:r>
            <a:r>
              <a:rPr lang="en-US" altLang="zh-CN" sz="1600" b="1" dirty="0" smtClean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(#3)</a:t>
            </a:r>
            <a:endParaRPr lang="zh-CN" altLang="zh-CN" sz="1600" b="1" dirty="0">
              <a:solidFill>
                <a:srgbClr val="FFFF00"/>
              </a:solidFill>
              <a:latin typeface="Microsoft YaHei" pitchFamily="34" charset="-122"/>
              <a:ea typeface="Microsoft YaHei" pitchFamily="34" charset="-122"/>
              <a:cs typeface="Helvetica" pitchFamily="34" charset="0"/>
              <a:sym typeface="Helvetica" pitchFamily="34" charset="0"/>
            </a:endParaRPr>
          </a:p>
        </p:txBody>
      </p:sp>
      <p:cxnSp>
        <p:nvCxnSpPr>
          <p:cNvPr id="3" name="Straight Connector 27"/>
          <p:cNvCxnSpPr>
            <a:cxnSpLocks noChangeShapeType="1"/>
          </p:cNvCxnSpPr>
          <p:nvPr/>
        </p:nvCxnSpPr>
        <p:spPr bwMode="auto">
          <a:xfrm>
            <a:off x="588857" y="3177893"/>
            <a:ext cx="4163257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400000"/>
            <a:headEnd/>
            <a:tailEnd/>
          </a:ln>
        </p:spPr>
      </p:cxnSp>
      <p:sp>
        <p:nvSpPr>
          <p:cNvPr id="5" name="Rectangle 4"/>
          <p:cNvSpPr/>
          <p:nvPr/>
        </p:nvSpPr>
        <p:spPr>
          <a:xfrm>
            <a:off x="453163" y="3188706"/>
            <a:ext cx="65341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Acquisition </a:t>
            </a:r>
            <a:r>
              <a:rPr lang="en-US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and construction area of </a:t>
            </a:r>
            <a:r>
              <a:rPr lang="en-US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20,000 </a:t>
            </a:r>
            <a:r>
              <a:rPr lang="en-US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square meters in Que Vo industrial </a:t>
            </a:r>
            <a:r>
              <a:rPr lang="en-US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zone </a:t>
            </a:r>
            <a:r>
              <a:rPr lang="en-US" dirty="0" err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Bac</a:t>
            </a:r>
            <a:r>
              <a:rPr lang="en-US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Ninh#3,  </a:t>
            </a:r>
            <a:r>
              <a:rPr lang="en-US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put into use </a:t>
            </a:r>
            <a:r>
              <a:rPr lang="en-US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2020/</a:t>
            </a:r>
            <a:r>
              <a:rPr lang="en-US" altLang="zh-CN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Feb for </a:t>
            </a:r>
            <a:r>
              <a:rPr lang="en-US" altLang="zh-CN" dirty="0" err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Wifi</a:t>
            </a:r>
            <a:r>
              <a:rPr lang="en-US" altLang="zh-CN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AP/IP Camera capacity expansion</a:t>
            </a:r>
            <a:endParaRPr lang="en-US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6" name="Group 32"/>
          <p:cNvGrpSpPr/>
          <p:nvPr/>
        </p:nvGrpSpPr>
        <p:grpSpPr>
          <a:xfrm>
            <a:off x="0" y="223838"/>
            <a:ext cx="10008321" cy="1098401"/>
            <a:chOff x="0" y="223838"/>
            <a:chExt cx="10008321" cy="1098401"/>
          </a:xfrm>
        </p:grpSpPr>
        <p:sp>
          <p:nvSpPr>
            <p:cNvPr id="7" name="剪去单角的矩形 56"/>
            <p:cNvSpPr/>
            <p:nvPr/>
          </p:nvSpPr>
          <p:spPr bwMode="auto">
            <a:xfrm>
              <a:off x="0" y="249238"/>
              <a:ext cx="7273926" cy="603249"/>
            </a:xfrm>
            <a:prstGeom prst="snip1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矩形 43"/>
            <p:cNvSpPr>
              <a:spLocks noChangeArrowheads="1"/>
            </p:cNvSpPr>
            <p:nvPr/>
          </p:nvSpPr>
          <p:spPr bwMode="auto">
            <a:xfrm>
              <a:off x="173573" y="223838"/>
              <a:ext cx="7820835" cy="632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ts val="800"/>
                </a:spcBef>
              </a:pPr>
              <a:r>
                <a:rPr lang="en-US" altLang="zh-CN" sz="2700" b="1" dirty="0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</a:rPr>
                <a:t>Vietnam factory development history</a:t>
              </a:r>
            </a:p>
          </p:txBody>
        </p:sp>
        <p:grpSp>
          <p:nvGrpSpPr>
            <p:cNvPr id="9" name="Group 55"/>
            <p:cNvGrpSpPr>
              <a:grpSpLocks/>
            </p:cNvGrpSpPr>
            <p:nvPr/>
          </p:nvGrpSpPr>
          <p:grpSpPr bwMode="auto">
            <a:xfrm>
              <a:off x="520722" y="1034904"/>
              <a:ext cx="7120765" cy="285749"/>
              <a:chOff x="390525" y="1058863"/>
              <a:chExt cx="5340350" cy="214312"/>
            </a:xfrm>
          </p:grpSpPr>
          <p:sp>
            <p:nvSpPr>
              <p:cNvPr id="13" name="五边形 26"/>
              <p:cNvSpPr/>
              <p:nvPr/>
            </p:nvSpPr>
            <p:spPr>
              <a:xfrm>
                <a:off x="390509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2010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14" name="五边形 27"/>
              <p:cNvSpPr/>
              <p:nvPr/>
            </p:nvSpPr>
            <p:spPr>
              <a:xfrm>
                <a:off x="985796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2011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15" name="五边形 28"/>
              <p:cNvSpPr/>
              <p:nvPr/>
            </p:nvSpPr>
            <p:spPr>
              <a:xfrm>
                <a:off x="1581084" y="1058862"/>
                <a:ext cx="57504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2012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16" name="五边形 29"/>
              <p:cNvSpPr/>
              <p:nvPr/>
            </p:nvSpPr>
            <p:spPr>
              <a:xfrm>
                <a:off x="2176371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2013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17" name="五边形 30"/>
              <p:cNvSpPr/>
              <p:nvPr/>
            </p:nvSpPr>
            <p:spPr>
              <a:xfrm>
                <a:off x="2771659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2014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18" name="五边形 31"/>
              <p:cNvSpPr/>
              <p:nvPr/>
            </p:nvSpPr>
            <p:spPr>
              <a:xfrm>
                <a:off x="3366947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2015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19" name="五边形 32"/>
              <p:cNvSpPr/>
              <p:nvPr/>
            </p:nvSpPr>
            <p:spPr>
              <a:xfrm>
                <a:off x="3962234" y="1058862"/>
                <a:ext cx="577429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2016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20" name="五边形 34"/>
              <p:cNvSpPr/>
              <p:nvPr/>
            </p:nvSpPr>
            <p:spPr>
              <a:xfrm>
                <a:off x="4558713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2017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21" name="五边形 39"/>
              <p:cNvSpPr/>
              <p:nvPr/>
            </p:nvSpPr>
            <p:spPr>
              <a:xfrm>
                <a:off x="5155191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2018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</p:grpSp>
        <p:sp>
          <p:nvSpPr>
            <p:cNvPr id="10" name="五边形 39"/>
            <p:cNvSpPr/>
            <p:nvPr/>
          </p:nvSpPr>
          <p:spPr bwMode="auto">
            <a:xfrm>
              <a:off x="7662863" y="1036490"/>
              <a:ext cx="768349" cy="285749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rPr>
                <a:t>2019</a:t>
              </a:r>
              <a:endParaRPr lang="zh-CN" altLang="en-US" sz="1500" dirty="0">
                <a:solidFill>
                  <a:srgbClr val="FFFFFF"/>
                </a:solidFill>
                <a:latin typeface="Microsoft YaHei" pitchFamily="34" charset="-122"/>
                <a:ea typeface="Microsoft YaHei" pitchFamily="34" charset="-122"/>
              </a:endParaRPr>
            </a:p>
          </p:txBody>
        </p:sp>
        <p:sp>
          <p:nvSpPr>
            <p:cNvPr id="11" name="五边形 39"/>
            <p:cNvSpPr/>
            <p:nvPr/>
          </p:nvSpPr>
          <p:spPr bwMode="auto">
            <a:xfrm>
              <a:off x="8450263" y="1023790"/>
              <a:ext cx="768349" cy="285749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500" dirty="0" smtClean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rPr>
                <a:t>2020</a:t>
              </a:r>
              <a:endParaRPr lang="zh-CN" altLang="en-US" sz="1500" dirty="0">
                <a:solidFill>
                  <a:srgbClr val="FFFFFF"/>
                </a:solidFill>
                <a:latin typeface="Microsoft YaHei" pitchFamily="34" charset="-122"/>
                <a:ea typeface="Microsoft YaHei" pitchFamily="34" charset="-122"/>
              </a:endParaRPr>
            </a:p>
          </p:txBody>
        </p:sp>
        <p:sp>
          <p:nvSpPr>
            <p:cNvPr id="12" name="五边形 39"/>
            <p:cNvSpPr/>
            <p:nvPr/>
          </p:nvSpPr>
          <p:spPr bwMode="auto">
            <a:xfrm>
              <a:off x="9239972" y="1009935"/>
              <a:ext cx="768349" cy="285749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dirty="0" smtClean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rPr>
                <a:t>2021</a:t>
              </a:r>
              <a:endParaRPr lang="zh-CN" altLang="en-US" sz="1500" dirty="0">
                <a:solidFill>
                  <a:srgbClr val="FFFFFF"/>
                </a:solidFill>
                <a:latin typeface="Microsoft YaHei" pitchFamily="34" charset="-122"/>
                <a:ea typeface="Microsoft YaHei" pitchFamily="34" charset="-122"/>
              </a:endParaRPr>
            </a:p>
          </p:txBody>
        </p:sp>
      </p:grpSp>
      <p:sp>
        <p:nvSpPr>
          <p:cNvPr id="22" name="Shape 1591"/>
          <p:cNvSpPr>
            <a:spLocks noChangeArrowheads="1"/>
          </p:cNvSpPr>
          <p:nvPr/>
        </p:nvSpPr>
        <p:spPr bwMode="auto">
          <a:xfrm>
            <a:off x="459356" y="1406722"/>
            <a:ext cx="6440207" cy="34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50800" tIns="50800" rIns="50800" bIns="50800" anchor="ctr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2019/Q1</a:t>
            </a:r>
            <a:r>
              <a:rPr lang="zh-CN" altLang="en-US" sz="1600" b="1" dirty="0" smtClean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，</a:t>
            </a:r>
            <a:r>
              <a:rPr lang="en-US" altLang="zh-CN" sz="1600" b="1" dirty="0" smtClean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Expansion of Vietnam's factory in </a:t>
            </a:r>
            <a:r>
              <a:rPr lang="en-US" altLang="zh-CN" sz="1600" b="1" dirty="0" err="1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Bac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</a:t>
            </a:r>
            <a:r>
              <a:rPr lang="en-US" altLang="zh-CN" sz="1600" b="1" dirty="0" err="1" smtClean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Ninh</a:t>
            </a:r>
            <a:r>
              <a:rPr lang="en-US" altLang="zh-CN" sz="1600" b="1" dirty="0" smtClean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(#2)</a:t>
            </a:r>
            <a:endParaRPr lang="zh-CN" altLang="zh-CN" sz="1600" b="1" dirty="0">
              <a:solidFill>
                <a:srgbClr val="FFFF00"/>
              </a:solidFill>
              <a:latin typeface="Microsoft YaHei" pitchFamily="34" charset="-122"/>
              <a:ea typeface="Microsoft YaHei" pitchFamily="34" charset="-122"/>
              <a:cs typeface="Helvetica" pitchFamily="34" charset="0"/>
              <a:sym typeface="Helvetica" pitchFamily="34" charset="0"/>
            </a:endParaRPr>
          </a:p>
        </p:txBody>
      </p:sp>
      <p:sp>
        <p:nvSpPr>
          <p:cNvPr id="23" name="Shape 1592"/>
          <p:cNvSpPr>
            <a:spLocks noChangeShapeType="1"/>
          </p:cNvSpPr>
          <p:nvPr/>
        </p:nvSpPr>
        <p:spPr bwMode="auto">
          <a:xfrm flipV="1">
            <a:off x="520739" y="1792767"/>
            <a:ext cx="2495494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400000"/>
            <a:headEnd/>
            <a:tailEnd/>
          </a:ln>
        </p:spPr>
        <p:txBody>
          <a:bodyPr lIns="0" tIns="0" rIns="0" bIns="0" anchor="ctr"/>
          <a:lstStyle/>
          <a:p>
            <a:endParaRPr lang="en-US"/>
          </a:p>
        </p:txBody>
      </p:sp>
      <p:sp>
        <p:nvSpPr>
          <p:cNvPr id="24" name="Rectangle 37"/>
          <p:cNvSpPr>
            <a:spLocks noChangeArrowheads="1"/>
          </p:cNvSpPr>
          <p:nvPr/>
        </p:nvSpPr>
        <p:spPr bwMode="auto">
          <a:xfrm>
            <a:off x="400917" y="1913655"/>
            <a:ext cx="6096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In 2019/Q1, two plants in C area in </a:t>
            </a:r>
            <a:r>
              <a:rPr lang="en-US" dirty="0" err="1" smtClean="0">
                <a:solidFill>
                  <a:schemeClr val="bg1"/>
                </a:solidFill>
                <a:latin typeface="Calibri" pitchFamily="34" charset="0"/>
              </a:rPr>
              <a:t>Bac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dirty="0" err="1" smtClean="0">
                <a:solidFill>
                  <a:schemeClr val="bg1"/>
                </a:solidFill>
                <a:latin typeface="Calibri" pitchFamily="34" charset="0"/>
              </a:rPr>
              <a:t>Ninh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Calibri" pitchFamily="34" charset="0"/>
              </a:rPr>
              <a:t>Plant were started, entering the field of Mesh and mobile communication base station system modules production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665025" y="4170888"/>
            <a:ext cx="6165265" cy="2281774"/>
            <a:chOff x="845141" y="4129323"/>
            <a:chExt cx="4682839" cy="2281774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847464" y="4129323"/>
              <a:ext cx="4680516" cy="228177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6" name="Rectangle 30"/>
            <p:cNvSpPr>
              <a:spLocks noChangeArrowheads="1"/>
            </p:cNvSpPr>
            <p:nvPr/>
          </p:nvSpPr>
          <p:spPr bwMode="auto">
            <a:xfrm>
              <a:off x="845141" y="4167524"/>
              <a:ext cx="4613567" cy="3231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1500" b="1" dirty="0" err="1" smtClean="0">
                  <a:solidFill>
                    <a:srgbClr val="111111"/>
                  </a:solidFill>
                  <a:latin typeface="Microsoft YaHei" pitchFamily="34" charset="-122"/>
                  <a:ea typeface="Microsoft YaHei" pitchFamily="34" charset="-122"/>
                </a:rPr>
                <a:t>Que</a:t>
              </a:r>
              <a:r>
                <a:rPr lang="en-US" altLang="zh-CN" sz="1500" b="1" dirty="0" smtClean="0">
                  <a:solidFill>
                    <a:srgbClr val="111111"/>
                  </a:solidFill>
                  <a:latin typeface="Microsoft YaHei" pitchFamily="34" charset="-122"/>
                  <a:ea typeface="Microsoft YaHei" pitchFamily="34" charset="-122"/>
                </a:rPr>
                <a:t> Vo Industrial zone - </a:t>
              </a:r>
              <a:r>
                <a:rPr lang="en-US" altLang="zh-CN" sz="1500" b="1" dirty="0" err="1" smtClean="0">
                  <a:solidFill>
                    <a:srgbClr val="111111"/>
                  </a:solidFill>
                  <a:latin typeface="Microsoft YaHei" pitchFamily="34" charset="-122"/>
                  <a:ea typeface="Microsoft YaHei" pitchFamily="34" charset="-122"/>
                </a:rPr>
                <a:t>Bac</a:t>
              </a:r>
              <a:r>
                <a:rPr lang="en-US" altLang="zh-CN" sz="1500" b="1" dirty="0" smtClean="0">
                  <a:solidFill>
                    <a:srgbClr val="111111"/>
                  </a:solidFill>
                  <a:latin typeface="Microsoft YaHei" pitchFamily="34" charset="-122"/>
                  <a:ea typeface="Microsoft YaHei" pitchFamily="34" charset="-122"/>
                </a:rPr>
                <a:t> </a:t>
              </a:r>
              <a:r>
                <a:rPr lang="en-US" altLang="zh-CN" sz="1500" b="1" dirty="0" err="1" smtClean="0">
                  <a:solidFill>
                    <a:srgbClr val="111111"/>
                  </a:solidFill>
                  <a:latin typeface="Microsoft YaHei" pitchFamily="34" charset="-122"/>
                  <a:ea typeface="Microsoft YaHei" pitchFamily="34" charset="-122"/>
                </a:rPr>
                <a:t>Ninh</a:t>
              </a:r>
              <a:r>
                <a:rPr lang="en-US" altLang="zh-CN" sz="1500" b="1" dirty="0" smtClean="0">
                  <a:solidFill>
                    <a:srgbClr val="111111"/>
                  </a:solidFill>
                  <a:latin typeface="Microsoft YaHei" pitchFamily="34" charset="-122"/>
                  <a:ea typeface="Microsoft YaHei" pitchFamily="34" charset="-122"/>
                </a:rPr>
                <a:t> #3 </a:t>
              </a:r>
              <a:endParaRPr lang="zh-TW" altLang="en-US" sz="1500" b="1" dirty="0">
                <a:solidFill>
                  <a:srgbClr val="111111"/>
                </a:solidFill>
                <a:latin typeface="Microsoft YaHei" pitchFamily="34" charset="-122"/>
                <a:ea typeface="Microsoft YaHei" pitchFamily="34" charset="-122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135091" y="1483686"/>
            <a:ext cx="4668981" cy="5000241"/>
            <a:chOff x="7813962" y="1483686"/>
            <a:chExt cx="3532911" cy="4501473"/>
          </a:xfrm>
        </p:grpSpPr>
        <p:pic>
          <p:nvPicPr>
            <p:cNvPr id="25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7813962" y="1483686"/>
              <a:ext cx="3532909" cy="2257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813964" y="3746686"/>
              <a:ext cx="3532909" cy="22384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Rectangle 27"/>
            <p:cNvSpPr/>
            <p:nvPr/>
          </p:nvSpPr>
          <p:spPr>
            <a:xfrm>
              <a:off x="7813964" y="3549135"/>
              <a:ext cx="3532909" cy="307777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square">
              <a:spAutoFit/>
            </a:bodyPr>
            <a:lstStyle/>
            <a:p>
              <a:pPr>
                <a:buFont typeface="Arial" charset="0"/>
                <a:buNone/>
              </a:pPr>
              <a:r>
                <a:rPr lang="en-US" altLang="zh-CN" sz="1400" b="1" dirty="0" smtClean="0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  <a:cs typeface="Helvetica" pitchFamily="34" charset="0"/>
                  <a:sym typeface="Helvetica" pitchFamily="34" charset="0"/>
                </a:rPr>
                <a:t>C zone - </a:t>
              </a:r>
              <a:r>
                <a:rPr lang="en-US" altLang="zh-CN" sz="1400" b="1" dirty="0" err="1" smtClean="0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  <a:cs typeface="Helvetica" pitchFamily="34" charset="0"/>
                  <a:sym typeface="Helvetica" pitchFamily="34" charset="0"/>
                </a:rPr>
                <a:t>Bac</a:t>
              </a:r>
              <a:r>
                <a:rPr lang="en-US" altLang="zh-CN" sz="1400" b="1" dirty="0" smtClean="0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  <a:cs typeface="Helvetica" pitchFamily="34" charset="0"/>
                  <a:sym typeface="Helvetica" pitchFamily="34" charset="0"/>
                </a:rPr>
                <a:t> </a:t>
              </a:r>
              <a:r>
                <a:rPr lang="en-US" altLang="zh-CN" sz="1400" b="1" dirty="0" err="1" smtClean="0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  <a:cs typeface="Helvetica" pitchFamily="34" charset="0"/>
                  <a:sym typeface="Helvetica" pitchFamily="34" charset="0"/>
                </a:rPr>
                <a:t>Ninh</a:t>
              </a:r>
              <a:r>
                <a:rPr lang="en-US" altLang="zh-CN" sz="1400" b="1" dirty="0" smtClean="0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  <a:cs typeface="Helvetica" pitchFamily="34" charset="0"/>
                  <a:sym typeface="Helvetica" pitchFamily="34" charset="0"/>
                </a:rPr>
                <a:t> (#2)</a:t>
              </a:r>
              <a:endParaRPr lang="zh-CN" altLang="zh-CN" sz="1400" b="1" dirty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06769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591"/>
          <p:cNvSpPr>
            <a:spLocks noChangeArrowheads="1"/>
          </p:cNvSpPr>
          <p:nvPr/>
        </p:nvSpPr>
        <p:spPr bwMode="auto">
          <a:xfrm>
            <a:off x="454025" y="1385888"/>
            <a:ext cx="6372225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0800" tIns="50800" rIns="50800" bIns="50800" anchor="ctr">
            <a:spAutoFit/>
          </a:bodyPr>
          <a:lstStyle/>
          <a:p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2020/Q1</a:t>
            </a:r>
            <a:r>
              <a:rPr lang="zh-CN" altLang="en-US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First Lot 5G product NPI and shipment</a:t>
            </a:r>
            <a:endParaRPr lang="zh-CN" altLang="zh-CN" sz="1600" b="1" dirty="0">
              <a:solidFill>
                <a:srgbClr val="FFFF00"/>
              </a:solidFill>
              <a:latin typeface="Microsoft YaHei" pitchFamily="34" charset="-122"/>
              <a:ea typeface="Microsoft YaHei" pitchFamily="34" charset="-122"/>
              <a:cs typeface="Helvetica" pitchFamily="34" charset="0"/>
              <a:sym typeface="Helvetica" pitchFamily="34" charset="0"/>
            </a:endParaRPr>
          </a:p>
        </p:txBody>
      </p:sp>
      <p:sp>
        <p:nvSpPr>
          <p:cNvPr id="3" name="Shape 1591"/>
          <p:cNvSpPr>
            <a:spLocks noChangeArrowheads="1"/>
          </p:cNvSpPr>
          <p:nvPr/>
        </p:nvSpPr>
        <p:spPr bwMode="auto">
          <a:xfrm>
            <a:off x="469900" y="2141771"/>
            <a:ext cx="6373813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0800" tIns="50800" rIns="50800" bIns="50800" anchor="ctr">
            <a:spAutoFit/>
          </a:bodyPr>
          <a:lstStyle/>
          <a:p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2020/Q3</a:t>
            </a:r>
            <a:r>
              <a:rPr lang="zh-CN" altLang="en-US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，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Expansion of Vietnam's factory in </a:t>
            </a:r>
            <a:r>
              <a:rPr lang="en-US" altLang="zh-CN" sz="1600" b="1" dirty="0" err="1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Quang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</a:t>
            </a:r>
            <a:r>
              <a:rPr lang="en-US" altLang="zh-CN" sz="1600" b="1" dirty="0" err="1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Chau</a:t>
            </a:r>
            <a:r>
              <a:rPr lang="en-US" altLang="zh-CN" sz="1600" b="1" dirty="0">
                <a:solidFill>
                  <a:srgbClr val="FFFF00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IP</a:t>
            </a:r>
            <a:endParaRPr lang="zh-CN" altLang="zh-CN" sz="1600" b="1" dirty="0">
              <a:solidFill>
                <a:srgbClr val="FFFF00"/>
              </a:solidFill>
              <a:latin typeface="Microsoft YaHei" pitchFamily="34" charset="-122"/>
              <a:ea typeface="Microsoft YaHei" pitchFamily="34" charset="-122"/>
              <a:cs typeface="Helvetica" pitchFamily="34" charset="0"/>
              <a:sym typeface="Helvetica" pitchFamily="34" charset="0"/>
            </a:endParaRPr>
          </a:p>
        </p:txBody>
      </p:sp>
      <p:cxnSp>
        <p:nvCxnSpPr>
          <p:cNvPr id="4" name="Straight Connector 27"/>
          <p:cNvCxnSpPr>
            <a:cxnSpLocks noChangeShapeType="1"/>
          </p:cNvCxnSpPr>
          <p:nvPr/>
        </p:nvCxnSpPr>
        <p:spPr bwMode="auto">
          <a:xfrm>
            <a:off x="522288" y="1736725"/>
            <a:ext cx="4862512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400000"/>
            <a:headEnd/>
            <a:tailEnd/>
          </a:ln>
        </p:spPr>
      </p:cxnSp>
      <p:sp>
        <p:nvSpPr>
          <p:cNvPr id="5" name="Rectangle 4"/>
          <p:cNvSpPr/>
          <p:nvPr/>
        </p:nvSpPr>
        <p:spPr>
          <a:xfrm>
            <a:off x="442914" y="2502546"/>
            <a:ext cx="62488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2020</a:t>
            </a:r>
            <a:r>
              <a:rPr lang="en-US" dirty="0" smtClean="0">
                <a:solidFill>
                  <a:schemeClr val="bg1"/>
                </a:solidFill>
              </a:rPr>
              <a:t>/05 Bac </a:t>
            </a:r>
            <a:r>
              <a:rPr lang="en-US" dirty="0" err="1" smtClean="0">
                <a:solidFill>
                  <a:schemeClr val="bg1"/>
                </a:solidFill>
              </a:rPr>
              <a:t>Giang</a:t>
            </a:r>
            <a:r>
              <a:rPr lang="en-US" dirty="0" smtClean="0">
                <a:solidFill>
                  <a:schemeClr val="bg1"/>
                </a:solidFill>
              </a:rPr>
              <a:t> #2 start up P05/P06 buildings for Switch/OTT production capacity expansion</a:t>
            </a:r>
            <a:endParaRPr lang="en-US" dirty="0" smtClean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2020/08 Bac </a:t>
            </a:r>
            <a:r>
              <a:rPr lang="en-US" dirty="0" err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Giang</a:t>
            </a:r>
            <a:r>
              <a:rPr lang="en-US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#3 start </a:t>
            </a:r>
            <a:r>
              <a:rPr lang="en-US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up </a:t>
            </a:r>
            <a:r>
              <a:rPr lang="en-US" dirty="0" smtClean="0">
                <a:solidFill>
                  <a:schemeClr val="bg1"/>
                </a:solidFill>
              </a:rPr>
              <a:t>F12/F13/F16/F17 buildings </a:t>
            </a:r>
            <a:endParaRPr lang="en-US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6" name="Straight Connector 27"/>
          <p:cNvCxnSpPr>
            <a:cxnSpLocks noChangeShapeType="1"/>
          </p:cNvCxnSpPr>
          <p:nvPr/>
        </p:nvCxnSpPr>
        <p:spPr bwMode="auto">
          <a:xfrm>
            <a:off x="536575" y="2492609"/>
            <a:ext cx="6003925" cy="0"/>
          </a:xfrm>
          <a:prstGeom prst="line">
            <a:avLst/>
          </a:prstGeom>
          <a:noFill/>
          <a:ln w="25400">
            <a:solidFill>
              <a:srgbClr val="FF0000"/>
            </a:solidFill>
            <a:miter lim="400000"/>
            <a:headEnd/>
            <a:tailEnd/>
          </a:ln>
        </p:spPr>
      </p:cxnSp>
      <p:sp>
        <p:nvSpPr>
          <p:cNvPr id="7" name="Rectangle 6"/>
          <p:cNvSpPr/>
          <p:nvPr/>
        </p:nvSpPr>
        <p:spPr>
          <a:xfrm>
            <a:off x="354013" y="1750107"/>
            <a:ext cx="59775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 2020/04 start </a:t>
            </a:r>
            <a:r>
              <a:rPr lang="en-US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deployed </a:t>
            </a:r>
            <a:r>
              <a:rPr lang="en-US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first bath </a:t>
            </a:r>
            <a:r>
              <a:rPr lang="en-US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of 5G </a:t>
            </a:r>
            <a:r>
              <a:rPr lang="en-US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device shipment</a:t>
            </a:r>
          </a:p>
        </p:txBody>
      </p:sp>
      <p:grpSp>
        <p:nvGrpSpPr>
          <p:cNvPr id="8" name="Group 33"/>
          <p:cNvGrpSpPr/>
          <p:nvPr/>
        </p:nvGrpSpPr>
        <p:grpSpPr>
          <a:xfrm>
            <a:off x="0" y="223838"/>
            <a:ext cx="9980612" cy="1098401"/>
            <a:chOff x="0" y="223838"/>
            <a:chExt cx="9980612" cy="1098401"/>
          </a:xfrm>
        </p:grpSpPr>
        <p:sp>
          <p:nvSpPr>
            <p:cNvPr id="9" name="剪去单角的矩形 56"/>
            <p:cNvSpPr/>
            <p:nvPr/>
          </p:nvSpPr>
          <p:spPr bwMode="auto">
            <a:xfrm>
              <a:off x="0" y="249238"/>
              <a:ext cx="7273926" cy="603249"/>
            </a:xfrm>
            <a:prstGeom prst="snip1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矩形 43"/>
            <p:cNvSpPr>
              <a:spLocks noChangeArrowheads="1"/>
            </p:cNvSpPr>
            <p:nvPr/>
          </p:nvSpPr>
          <p:spPr bwMode="auto">
            <a:xfrm>
              <a:off x="173573" y="223838"/>
              <a:ext cx="7820835" cy="6324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ts val="800"/>
                </a:spcBef>
              </a:pPr>
              <a:r>
                <a:rPr lang="en-US" altLang="zh-CN" sz="2700" b="1" dirty="0">
                  <a:solidFill>
                    <a:schemeClr val="bg1"/>
                  </a:solidFill>
                  <a:latin typeface="Microsoft YaHei" pitchFamily="34" charset="-122"/>
                  <a:ea typeface="Microsoft YaHei" pitchFamily="34" charset="-122"/>
                </a:rPr>
                <a:t>Vietnam factory development history</a:t>
              </a:r>
            </a:p>
          </p:txBody>
        </p:sp>
        <p:grpSp>
          <p:nvGrpSpPr>
            <p:cNvPr id="11" name="Group 55"/>
            <p:cNvGrpSpPr>
              <a:grpSpLocks/>
            </p:cNvGrpSpPr>
            <p:nvPr/>
          </p:nvGrpSpPr>
          <p:grpSpPr bwMode="auto">
            <a:xfrm>
              <a:off x="520722" y="1034904"/>
              <a:ext cx="7120765" cy="285749"/>
              <a:chOff x="390525" y="1058863"/>
              <a:chExt cx="5340350" cy="214312"/>
            </a:xfrm>
          </p:grpSpPr>
          <p:sp>
            <p:nvSpPr>
              <p:cNvPr id="15" name="五边形 26"/>
              <p:cNvSpPr/>
              <p:nvPr/>
            </p:nvSpPr>
            <p:spPr>
              <a:xfrm>
                <a:off x="390509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2010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16" name="五边形 27"/>
              <p:cNvSpPr/>
              <p:nvPr/>
            </p:nvSpPr>
            <p:spPr>
              <a:xfrm>
                <a:off x="985796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2011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17" name="五边形 28"/>
              <p:cNvSpPr/>
              <p:nvPr/>
            </p:nvSpPr>
            <p:spPr>
              <a:xfrm>
                <a:off x="1581084" y="1058862"/>
                <a:ext cx="57504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2012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18" name="五边形 29"/>
              <p:cNvSpPr/>
              <p:nvPr/>
            </p:nvSpPr>
            <p:spPr>
              <a:xfrm>
                <a:off x="2176371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2013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19" name="五边形 30"/>
              <p:cNvSpPr/>
              <p:nvPr/>
            </p:nvSpPr>
            <p:spPr>
              <a:xfrm>
                <a:off x="2771659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2014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20" name="五边形 31"/>
              <p:cNvSpPr/>
              <p:nvPr/>
            </p:nvSpPr>
            <p:spPr>
              <a:xfrm>
                <a:off x="3366947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2015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21" name="五边形 32"/>
              <p:cNvSpPr/>
              <p:nvPr/>
            </p:nvSpPr>
            <p:spPr>
              <a:xfrm>
                <a:off x="3962234" y="1058862"/>
                <a:ext cx="577429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2016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22" name="五边形 34"/>
              <p:cNvSpPr/>
              <p:nvPr/>
            </p:nvSpPr>
            <p:spPr>
              <a:xfrm>
                <a:off x="4558713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2017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  <p:sp>
            <p:nvSpPr>
              <p:cNvPr id="23" name="五边形 39"/>
              <p:cNvSpPr/>
              <p:nvPr/>
            </p:nvSpPr>
            <p:spPr>
              <a:xfrm>
                <a:off x="5155191" y="1058862"/>
                <a:ext cx="576238" cy="214313"/>
              </a:xfrm>
              <a:prstGeom prst="homePlat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zh-CN" sz="1500" dirty="0">
                    <a:solidFill>
                      <a:srgbClr val="FFFFFF"/>
                    </a:solidFill>
                    <a:latin typeface="Microsoft YaHei" pitchFamily="34" charset="-122"/>
                    <a:ea typeface="Microsoft YaHei" pitchFamily="34" charset="-122"/>
                  </a:rPr>
                  <a:t>2018</a:t>
                </a:r>
                <a:endParaRPr lang="zh-CN" altLang="en-US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endParaRPr>
              </a:p>
            </p:txBody>
          </p:sp>
        </p:grpSp>
        <p:sp>
          <p:nvSpPr>
            <p:cNvPr id="12" name="五边形 39"/>
            <p:cNvSpPr/>
            <p:nvPr/>
          </p:nvSpPr>
          <p:spPr bwMode="auto">
            <a:xfrm>
              <a:off x="7662863" y="1036490"/>
              <a:ext cx="768349" cy="285749"/>
            </a:xfrm>
            <a:prstGeom prst="homePlat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500" dirty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rPr>
                <a:t>2019</a:t>
              </a:r>
              <a:endParaRPr lang="zh-CN" altLang="en-US" sz="1500" dirty="0">
                <a:solidFill>
                  <a:srgbClr val="FFFFFF"/>
                </a:solidFill>
                <a:latin typeface="Microsoft YaHei" pitchFamily="34" charset="-122"/>
                <a:ea typeface="Microsoft YaHei" pitchFamily="34" charset="-122"/>
              </a:endParaRPr>
            </a:p>
          </p:txBody>
        </p:sp>
        <p:sp>
          <p:nvSpPr>
            <p:cNvPr id="13" name="五边形 39"/>
            <p:cNvSpPr/>
            <p:nvPr/>
          </p:nvSpPr>
          <p:spPr bwMode="auto">
            <a:xfrm>
              <a:off x="8450263" y="1034180"/>
              <a:ext cx="768349" cy="285749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500" dirty="0" smtClean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rPr>
                <a:t>2020</a:t>
              </a:r>
              <a:endParaRPr lang="zh-CN" altLang="en-US" sz="1500" dirty="0">
                <a:solidFill>
                  <a:srgbClr val="FFFFFF"/>
                </a:solidFill>
                <a:latin typeface="Microsoft YaHei" pitchFamily="34" charset="-122"/>
                <a:ea typeface="Microsoft YaHei" pitchFamily="34" charset="-122"/>
              </a:endParaRPr>
            </a:p>
          </p:txBody>
        </p:sp>
        <p:sp>
          <p:nvSpPr>
            <p:cNvPr id="14" name="五边形 39"/>
            <p:cNvSpPr/>
            <p:nvPr/>
          </p:nvSpPr>
          <p:spPr bwMode="auto">
            <a:xfrm>
              <a:off x="9212263" y="1034180"/>
              <a:ext cx="768349" cy="285749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1500" dirty="0" smtClean="0">
                  <a:solidFill>
                    <a:srgbClr val="FFFFFF"/>
                  </a:solidFill>
                  <a:latin typeface="Microsoft YaHei" pitchFamily="34" charset="-122"/>
                  <a:ea typeface="Microsoft YaHei" pitchFamily="34" charset="-122"/>
                </a:rPr>
                <a:t>2021</a:t>
              </a:r>
              <a:endParaRPr lang="zh-CN" altLang="en-US" sz="1500" dirty="0">
                <a:solidFill>
                  <a:srgbClr val="FFFFFF"/>
                </a:solidFill>
                <a:latin typeface="Microsoft YaHei" pitchFamily="34" charset="-122"/>
                <a:ea typeface="Microsoft YaHei" pitchFamily="34" charset="-122"/>
              </a:endParaRPr>
            </a:p>
          </p:txBody>
        </p:sp>
      </p:grpSp>
      <p:grpSp>
        <p:nvGrpSpPr>
          <p:cNvPr id="24" name="Group 74"/>
          <p:cNvGrpSpPr/>
          <p:nvPr/>
        </p:nvGrpSpPr>
        <p:grpSpPr>
          <a:xfrm>
            <a:off x="7126922" y="1440873"/>
            <a:ext cx="4843405" cy="1934289"/>
            <a:chOff x="7265472" y="1440873"/>
            <a:chExt cx="4708753" cy="1934289"/>
          </a:xfrm>
        </p:grpSpPr>
        <p:grpSp>
          <p:nvGrpSpPr>
            <p:cNvPr id="25" name="Group 63"/>
            <p:cNvGrpSpPr/>
            <p:nvPr/>
          </p:nvGrpSpPr>
          <p:grpSpPr>
            <a:xfrm>
              <a:off x="7746416" y="1440873"/>
              <a:ext cx="4227809" cy="1934289"/>
              <a:chOff x="7206089" y="1454727"/>
              <a:chExt cx="4227809" cy="1934289"/>
            </a:xfrm>
          </p:grpSpPr>
          <p:pic>
            <p:nvPicPr>
              <p:cNvPr id="30" name="Picture 29"/>
              <p:cNvPicPr>
                <a:picLocks noChangeAspect="1" noChangeArrowheads="1"/>
              </p:cNvPicPr>
              <p:nvPr/>
            </p:nvPicPr>
            <p:blipFill>
              <a:blip r:embed="rId2" cstate="print">
                <a:lum bright="10000"/>
              </a:blip>
              <a:srcRect l="1127" t="17672" r="1369" b="12593"/>
              <a:stretch>
                <a:fillRect/>
              </a:stretch>
            </p:blipFill>
            <p:spPr bwMode="auto">
              <a:xfrm>
                <a:off x="8936182" y="1454727"/>
                <a:ext cx="2497716" cy="1510145"/>
              </a:xfrm>
              <a:prstGeom prst="rect">
                <a:avLst/>
              </a:prstGeom>
              <a:noFill/>
              <a:ln w="1">
                <a:noFill/>
                <a:miter lim="800000"/>
                <a:headEnd/>
                <a:tailEnd type="none" w="med" len="med"/>
              </a:ln>
              <a:effectLst/>
            </p:spPr>
          </p:pic>
          <p:sp>
            <p:nvSpPr>
              <p:cNvPr id="31" name="Rectangle 30"/>
              <p:cNvSpPr/>
              <p:nvPr/>
            </p:nvSpPr>
            <p:spPr>
              <a:xfrm>
                <a:off x="7206089" y="3019684"/>
                <a:ext cx="4491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 smtClean="0">
                    <a:solidFill>
                      <a:schemeClr val="bg1"/>
                    </a:solidFill>
                  </a:rPr>
                  <a:t>5G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9755326" y="2908847"/>
                <a:ext cx="81592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 smtClean="0">
                    <a:solidFill>
                      <a:schemeClr val="bg1"/>
                    </a:solidFill>
                  </a:rPr>
                  <a:t>Switch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68"/>
            <p:cNvGrpSpPr/>
            <p:nvPr/>
          </p:nvGrpSpPr>
          <p:grpSpPr>
            <a:xfrm>
              <a:off x="7265472" y="1440877"/>
              <a:ext cx="2114054" cy="1551705"/>
              <a:chOff x="8221436" y="3990109"/>
              <a:chExt cx="2293795" cy="1981633"/>
            </a:xfrm>
          </p:grpSpPr>
          <p:pic>
            <p:nvPicPr>
              <p:cNvPr id="27" name="Picture 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8221436" y="3990109"/>
                <a:ext cx="2293795" cy="19816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8" name="Picture 3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8879205" y="4570095"/>
                <a:ext cx="361950" cy="2476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9" name="Picture 4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9821228" y="4482464"/>
                <a:ext cx="130492" cy="2208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pic>
        <p:nvPicPr>
          <p:cNvPr id="33" name="Picture 1"/>
          <p:cNvPicPr>
            <a:picLocks noChangeAspect="1" noChangeArrowheads="1"/>
          </p:cNvPicPr>
          <p:nvPr/>
        </p:nvPicPr>
        <p:blipFill>
          <a:blip r:embed="rId6" cstate="print"/>
          <a:srcRect r="49383"/>
          <a:stretch>
            <a:fillRect/>
          </a:stretch>
        </p:blipFill>
        <p:spPr bwMode="auto">
          <a:xfrm>
            <a:off x="314325" y="3629891"/>
            <a:ext cx="5864802" cy="2889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4" name="Group 35"/>
          <p:cNvGrpSpPr/>
          <p:nvPr/>
        </p:nvGrpSpPr>
        <p:grpSpPr>
          <a:xfrm>
            <a:off x="6234545" y="3699168"/>
            <a:ext cx="5708073" cy="2770909"/>
            <a:chOff x="471056" y="2050473"/>
            <a:chExt cx="10820403" cy="4544295"/>
          </a:xfrm>
        </p:grpSpPr>
        <p:grpSp>
          <p:nvGrpSpPr>
            <p:cNvPr id="35" name="Group 32"/>
            <p:cNvGrpSpPr/>
            <p:nvPr/>
          </p:nvGrpSpPr>
          <p:grpSpPr>
            <a:xfrm>
              <a:off x="471056" y="2050473"/>
              <a:ext cx="10820403" cy="4544295"/>
              <a:chOff x="1" y="635923"/>
              <a:chExt cx="12191999" cy="5958846"/>
            </a:xfrm>
          </p:grpSpPr>
          <p:pic>
            <p:nvPicPr>
              <p:cNvPr id="37" name="Picture 36"/>
              <p:cNvPicPr>
                <a:picLocks noChangeAspect="1"/>
              </p:cNvPicPr>
              <p:nvPr/>
            </p:nvPicPr>
            <p:blipFill rotWithShape="1"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5385" t="10027" r="3658" b="8563"/>
              <a:stretch/>
            </p:blipFill>
            <p:spPr>
              <a:xfrm>
                <a:off x="1" y="635923"/>
                <a:ext cx="12191999" cy="5958846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pic>
            <p:nvPicPr>
              <p:cNvPr id="38" name="Picture 11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872563" y="4723541"/>
                <a:ext cx="3340506" cy="1762218"/>
              </a:xfrm>
              <a:prstGeom prst="rect">
                <a:avLst/>
              </a:prstGeom>
              <a:ln w="28575">
                <a:solidFill>
                  <a:srgbClr val="0000FF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39" name="Picture 10"/>
              <p:cNvPicPr>
                <a:picLocks noChangeAspect="1"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6223217" y="4722972"/>
                <a:ext cx="3211683" cy="1752625"/>
              </a:xfrm>
              <a:prstGeom prst="rect">
                <a:avLst/>
              </a:prstGeom>
              <a:ln w="28575">
                <a:solidFill>
                  <a:srgbClr val="0000FF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pic>
            <p:nvPicPr>
              <p:cNvPr id="40" name="Picture 12"/>
              <p:cNvPicPr>
                <a:picLocks noChangeAspect="1" noChangeArrowheads="1"/>
              </p:cNvPicPr>
              <p:nvPr/>
            </p:nvPicPr>
            <p:blipFill>
              <a:blip r:embed="rId10" cstate="print">
                <a:lum bright="10000" contrast="10000"/>
              </a:blip>
              <a:srcRect/>
              <a:stretch>
                <a:fillRect/>
              </a:stretch>
            </p:blipFill>
            <p:spPr bwMode="auto">
              <a:xfrm>
                <a:off x="15601" y="4692969"/>
                <a:ext cx="2903600" cy="1774624"/>
              </a:xfrm>
              <a:prstGeom prst="rect">
                <a:avLst/>
              </a:prstGeom>
              <a:ln w="28575">
                <a:solidFill>
                  <a:srgbClr val="0000FF"/>
                </a:solidFill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</p:grpSp>
        <p:pic>
          <p:nvPicPr>
            <p:cNvPr id="36" name="Picture 5"/>
            <p:cNvPicPr>
              <a:picLocks noChangeAspect="1" noChangeArrowheads="1"/>
            </p:cNvPicPr>
            <p:nvPr/>
          </p:nvPicPr>
          <p:blipFill>
            <a:blip r:embed="rId11" cstate="print">
              <a:lum bright="20000" contrast="10000"/>
            </a:blip>
            <a:srcRect/>
            <a:stretch>
              <a:fillRect/>
            </a:stretch>
          </p:blipFill>
          <p:spPr bwMode="auto">
            <a:xfrm>
              <a:off x="8799412" y="5157898"/>
              <a:ext cx="2492043" cy="1339884"/>
            </a:xfrm>
            <a:prstGeom prst="rect">
              <a:avLst/>
            </a:prstGeom>
            <a:ln w="28575">
              <a:solidFill>
                <a:srgbClr val="0000FF"/>
              </a:solidFill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41" name="Rectangle 40"/>
          <p:cNvSpPr/>
          <p:nvPr/>
        </p:nvSpPr>
        <p:spPr>
          <a:xfrm>
            <a:off x="9047019" y="3743105"/>
            <a:ext cx="2604655" cy="307777"/>
          </a:xfrm>
          <a:prstGeom prst="rect">
            <a:avLst/>
          </a:prstGeom>
          <a:solidFill>
            <a:srgbClr val="0000FF">
              <a:alpha val="50000"/>
            </a:srgbClr>
          </a:solidFill>
        </p:spPr>
        <p:txBody>
          <a:bodyPr wrap="square">
            <a:spAutoFit/>
          </a:bodyPr>
          <a:lstStyle/>
          <a:p>
            <a:pPr>
              <a:buFont typeface="Arial" charset="0"/>
              <a:buNone/>
            </a:pPr>
            <a:r>
              <a:rPr lang="en-US" altLang="zh-CN" sz="1400" b="1" dirty="0" smtClean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F&amp;M zone- </a:t>
            </a:r>
            <a:r>
              <a:rPr lang="en-US" altLang="zh-CN" sz="1400" b="1" dirty="0" err="1" smtClean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Bac</a:t>
            </a:r>
            <a:r>
              <a:rPr lang="en-US" altLang="zh-CN" sz="1400" b="1" dirty="0" smtClean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 </a:t>
            </a:r>
            <a:r>
              <a:rPr lang="en-US" altLang="zh-CN" sz="1400" b="1" dirty="0" err="1" smtClean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Giang</a:t>
            </a:r>
            <a:r>
              <a:rPr lang="en-US" altLang="zh-CN" sz="1400" b="1" dirty="0" smtClean="0">
                <a:solidFill>
                  <a:schemeClr val="bg1"/>
                </a:solidFill>
                <a:latin typeface="Microsoft YaHei" pitchFamily="34" charset="-122"/>
                <a:ea typeface="Microsoft YaHei" pitchFamily="34" charset="-122"/>
                <a:cs typeface="Helvetica" pitchFamily="34" charset="0"/>
                <a:sym typeface="Helvetica" pitchFamily="34" charset="0"/>
              </a:rPr>
              <a:t>(#3)</a:t>
            </a:r>
            <a:endParaRPr lang="zh-CN" altLang="zh-CN" sz="1400" b="1" dirty="0">
              <a:solidFill>
                <a:schemeClr val="bg1"/>
              </a:solidFill>
              <a:latin typeface="Microsoft YaHei" pitchFamily="34" charset="-122"/>
              <a:ea typeface="Microsoft YaHei" pitchFamily="34" charset="-122"/>
              <a:cs typeface="Helvetica" pitchFamily="34" charset="0"/>
              <a:sym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18026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7CA31C0-4144-487D-A0AE-ECE48BA02C7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24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4A78B15C-C54A-DD43-971E-0EF863BFE941}"/>
              </a:ext>
            </a:extLst>
          </p:cNvPr>
          <p:cNvSpPr txBox="1">
            <a:spLocks/>
          </p:cNvSpPr>
          <p:nvPr/>
        </p:nvSpPr>
        <p:spPr>
          <a:xfrm>
            <a:off x="247650" y="3014663"/>
            <a:ext cx="9586913" cy="62547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AGENDA</a:t>
            </a:r>
            <a:endParaRPr kumimoji="0" lang="zh-TW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Arial Unicode MS" pitchFamily="34" charset="-120"/>
              <a:cs typeface="Arial" panose="020B0604020202020204" pitchFamily="34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57792E7F-F531-08A0-6EF1-0CE4EAF22A7C}"/>
              </a:ext>
            </a:extLst>
          </p:cNvPr>
          <p:cNvSpPr txBox="1"/>
          <p:nvPr/>
        </p:nvSpPr>
        <p:spPr bwMode="auto">
          <a:xfrm>
            <a:off x="3609948" y="1590320"/>
            <a:ext cx="7040614" cy="461665"/>
          </a:xfrm>
          <a:prstGeom prst="rect">
            <a:avLst/>
          </a:prstGeom>
          <a:noFill/>
        </p:spPr>
        <p:txBody>
          <a:bodyPr wrap="square" lIns="108000" rIns="10800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Fii</a:t>
            </a: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kumimoji="1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Vietnam </a:t>
            </a: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Introduction &amp; Capability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 Unicode MS" pitchFamily="34" charset="-120"/>
              <a:cs typeface="Arial" panose="020B0604020202020204" pitchFamily="34" charset="0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CE79B11F-DD03-32A6-3BF6-063F9D3DC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6380" y="653434"/>
            <a:ext cx="74026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rIns="108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noProof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 Review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33">
            <a:extLst>
              <a:ext uri="{FF2B5EF4-FFF2-40B4-BE49-F238E27FC236}">
                <a16:creationId xmlns:a16="http://schemas.microsoft.com/office/drawing/2014/main" id="{322E1E42-7DE1-2768-8F85-98C064BD5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9948" y="3318200"/>
            <a:ext cx="57659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rIns="108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Quality System &amp; ECN Process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pic>
        <p:nvPicPr>
          <p:cNvPr id="9" name="Graphic 9" descr="Badge 1 with solid fill">
            <a:extLst>
              <a:ext uri="{FF2B5EF4-FFF2-40B4-BE49-F238E27FC236}">
                <a16:creationId xmlns:a16="http://schemas.microsoft.com/office/drawing/2014/main" id="{9A3FBBCC-F572-C0BB-8587-4ACEDBB3CB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5548" y="482127"/>
            <a:ext cx="914400" cy="914400"/>
          </a:xfrm>
          <a:prstGeom prst="rect">
            <a:avLst/>
          </a:prstGeom>
        </p:spPr>
      </p:pic>
      <p:pic>
        <p:nvPicPr>
          <p:cNvPr id="10" name="Graphic 10" descr="Badge with solid fill">
            <a:extLst>
              <a:ext uri="{FF2B5EF4-FFF2-40B4-BE49-F238E27FC236}">
                <a16:creationId xmlns:a16="http://schemas.microsoft.com/office/drawing/2014/main" id="{5D5EF2CC-8795-04C3-6239-EE98ECF8CEF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5548" y="1365348"/>
            <a:ext cx="914400" cy="914400"/>
          </a:xfrm>
          <a:prstGeom prst="rect">
            <a:avLst/>
          </a:prstGeom>
        </p:spPr>
      </p:pic>
      <p:pic>
        <p:nvPicPr>
          <p:cNvPr id="11" name="Graphic 11" descr="Badge 3 with solid fill">
            <a:extLst>
              <a:ext uri="{FF2B5EF4-FFF2-40B4-BE49-F238E27FC236}">
                <a16:creationId xmlns:a16="http://schemas.microsoft.com/office/drawing/2014/main" id="{89F56F34-93FC-CF9B-4334-EBA2FB4E265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695548" y="2231991"/>
            <a:ext cx="914400" cy="914400"/>
          </a:xfrm>
          <a:prstGeom prst="rect">
            <a:avLst/>
          </a:prstGeom>
        </p:spPr>
      </p:pic>
      <p:pic>
        <p:nvPicPr>
          <p:cNvPr id="12" name="Graphic 12" descr="Badge 4 with solid fill">
            <a:extLst>
              <a:ext uri="{FF2B5EF4-FFF2-40B4-BE49-F238E27FC236}">
                <a16:creationId xmlns:a16="http://schemas.microsoft.com/office/drawing/2014/main" id="{CB73B717-91D4-63E9-0228-9A8E08CBF31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95548" y="3103971"/>
            <a:ext cx="914400" cy="914400"/>
          </a:xfrm>
          <a:prstGeom prst="rect">
            <a:avLst/>
          </a:prstGeom>
        </p:spPr>
      </p:pic>
      <p:sp>
        <p:nvSpPr>
          <p:cNvPr id="14" name="TextBox 33">
            <a:extLst>
              <a:ext uri="{FF2B5EF4-FFF2-40B4-BE49-F238E27FC236}">
                <a16:creationId xmlns:a16="http://schemas.microsoft.com/office/drawing/2014/main" id="{322E1E42-7DE1-2768-8F85-98C064BD5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9948" y="2468418"/>
            <a:ext cx="57659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rIns="108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Supply Chain</a:t>
            </a:r>
            <a:r>
              <a:rPr kumimoji="1" lang="en-US" altLang="ko-KR" sz="2400" b="1" i="0" u="none" strike="noStrike" kern="1200" cap="none" spc="0" normalizeH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and Logistic Overview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15" name="TextBox 33">
            <a:extLst>
              <a:ext uri="{FF2B5EF4-FFF2-40B4-BE49-F238E27FC236}">
                <a16:creationId xmlns:a16="http://schemas.microsoft.com/office/drawing/2014/main" id="{322E1E42-7DE1-2768-8F85-98C064BD5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6380" y="4226516"/>
            <a:ext cx="57659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rIns="108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Foxconn</a:t>
            </a: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Vietnam CSR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pic>
        <p:nvPicPr>
          <p:cNvPr id="13" name="Graphic 4" descr="Badge 5 with solid fill">
            <a:extLst>
              <a:ext uri="{FF2B5EF4-FFF2-40B4-BE49-F238E27FC236}">
                <a16:creationId xmlns:a16="http://schemas.microsoft.com/office/drawing/2014/main" id="{9FE24030-A14B-252A-2DC0-8DBD1A0F300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695548" y="400014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49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519112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/>
          <a:lstStyle/>
          <a:p>
            <a:pPr>
              <a:defRPr/>
            </a:pPr>
            <a:r>
              <a:rPr lang="en-US" altLang="zh-TW" sz="2800" b="1" dirty="0">
                <a:solidFill>
                  <a:srgbClr val="FFC000"/>
                </a:solidFill>
                <a:latin typeface="Calibri" pitchFamily="34" charset="0"/>
                <a:ea typeface="新細明體" pitchFamily="18" charset="-120"/>
                <a:sym typeface="Candara" pitchFamily="34" charset="0"/>
              </a:rPr>
              <a:t> </a:t>
            </a:r>
            <a:r>
              <a:rPr lang="en-US" altLang="zh-TW" sz="28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Microsoft YaHei" panose="020B0503020204020204" pitchFamily="34" charset="-122"/>
                <a:cs typeface="Arial" panose="020B0604020202020204" pitchFamily="34" charset="0"/>
                <a:sym typeface="Candara" pitchFamily="34" charset="0"/>
              </a:rPr>
              <a:t>Vietnam Inbound/Outbound Logistic </a:t>
            </a:r>
          </a:p>
        </p:txBody>
      </p:sp>
      <p:sp>
        <p:nvSpPr>
          <p:cNvPr id="472" name="Slide Number Placeholder 8">
            <a:extLst>
              <a:ext uri="{FF2B5EF4-FFF2-40B4-BE49-F238E27FC236}">
                <a16:creationId xmlns:a16="http://schemas.microsoft.com/office/drawing/2014/main" id="{B482873F-B9E2-4191-A774-B388D39EE2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843CE076-9D94-4E02-89E1-1CBB69E21360}" type="slidenum">
              <a:rPr lang="en-US" altLang="zh-TW" sz="1200" smtClean="0">
                <a:solidFill>
                  <a:prstClr val="black">
                    <a:tint val="75000"/>
                  </a:prstClr>
                </a:solidFill>
              </a:rPr>
              <a:pPr algn="r"/>
              <a:t>25</a:t>
            </a:fld>
            <a:endParaRPr lang="en-US" altLang="zh-TW" sz="1200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85350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9898" y="540327"/>
            <a:ext cx="11734571" cy="5957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911859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8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392170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7CA31C0-4144-487D-A0AE-ECE48BA02C7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27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4A78B15C-C54A-DD43-971E-0EF863BFE941}"/>
              </a:ext>
            </a:extLst>
          </p:cNvPr>
          <p:cNvSpPr txBox="1">
            <a:spLocks/>
          </p:cNvSpPr>
          <p:nvPr/>
        </p:nvSpPr>
        <p:spPr>
          <a:xfrm>
            <a:off x="247650" y="3014663"/>
            <a:ext cx="9586913" cy="62547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AGENDA</a:t>
            </a:r>
            <a:endParaRPr kumimoji="0" lang="zh-TW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Arial Unicode MS" pitchFamily="34" charset="-120"/>
              <a:cs typeface="Arial" panose="020B0604020202020204" pitchFamily="34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57792E7F-F531-08A0-6EF1-0CE4EAF22A7C}"/>
              </a:ext>
            </a:extLst>
          </p:cNvPr>
          <p:cNvSpPr txBox="1"/>
          <p:nvPr/>
        </p:nvSpPr>
        <p:spPr bwMode="auto">
          <a:xfrm>
            <a:off x="3686380" y="1524444"/>
            <a:ext cx="7040614" cy="461665"/>
          </a:xfrm>
          <a:prstGeom prst="rect">
            <a:avLst/>
          </a:prstGeom>
          <a:noFill/>
        </p:spPr>
        <p:txBody>
          <a:bodyPr wrap="square" lIns="108000" rIns="10800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491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Fii</a:t>
            </a: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91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kumimoji="1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rgbClr val="6491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Vietnam </a:t>
            </a: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91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Introduction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rgbClr val="6491FF"/>
              </a:solidFill>
              <a:effectLst/>
              <a:uLnTx/>
              <a:uFillTx/>
              <a:latin typeface="Arial" panose="020B0604020202020204" pitchFamily="34" charset="0"/>
              <a:ea typeface="Arial Unicode MS" pitchFamily="34" charset="-120"/>
              <a:cs typeface="Arial" panose="020B0604020202020204" pitchFamily="34" charset="0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CE79B11F-DD03-32A6-3BF6-063F9D3DC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6380" y="653434"/>
            <a:ext cx="74026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rIns="108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noProof="0" dirty="0" smtClean="0">
                <a:solidFill>
                  <a:srgbClr val="6491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 Review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rgbClr val="6491FF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33">
            <a:extLst>
              <a:ext uri="{FF2B5EF4-FFF2-40B4-BE49-F238E27FC236}">
                <a16:creationId xmlns:a16="http://schemas.microsoft.com/office/drawing/2014/main" id="{322E1E42-7DE1-2768-8F85-98C064BD5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9279" y="3309382"/>
            <a:ext cx="57659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rIns="108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Quality </a:t>
            </a: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System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pic>
        <p:nvPicPr>
          <p:cNvPr id="9" name="Graphic 9" descr="Badge 1 with solid fill">
            <a:extLst>
              <a:ext uri="{FF2B5EF4-FFF2-40B4-BE49-F238E27FC236}">
                <a16:creationId xmlns:a16="http://schemas.microsoft.com/office/drawing/2014/main" id="{9A3FBBCC-F572-C0BB-8587-4ACEDBB3CB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5548" y="482127"/>
            <a:ext cx="914400" cy="914400"/>
          </a:xfrm>
          <a:prstGeom prst="rect">
            <a:avLst/>
          </a:prstGeom>
        </p:spPr>
      </p:pic>
      <p:pic>
        <p:nvPicPr>
          <p:cNvPr id="10" name="Graphic 10" descr="Badge with solid fill">
            <a:extLst>
              <a:ext uri="{FF2B5EF4-FFF2-40B4-BE49-F238E27FC236}">
                <a16:creationId xmlns:a16="http://schemas.microsoft.com/office/drawing/2014/main" id="{5D5EF2CC-8795-04C3-6239-EE98ECF8CEF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5548" y="1365348"/>
            <a:ext cx="914400" cy="914400"/>
          </a:xfrm>
          <a:prstGeom prst="rect">
            <a:avLst/>
          </a:prstGeom>
        </p:spPr>
      </p:pic>
      <p:pic>
        <p:nvPicPr>
          <p:cNvPr id="11" name="Graphic 11" descr="Badge 3 with solid fill">
            <a:extLst>
              <a:ext uri="{FF2B5EF4-FFF2-40B4-BE49-F238E27FC236}">
                <a16:creationId xmlns:a16="http://schemas.microsoft.com/office/drawing/2014/main" id="{89F56F34-93FC-CF9B-4334-EBA2FB4E265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695548" y="2231991"/>
            <a:ext cx="914400" cy="914400"/>
          </a:xfrm>
          <a:prstGeom prst="rect">
            <a:avLst/>
          </a:prstGeom>
        </p:spPr>
      </p:pic>
      <p:pic>
        <p:nvPicPr>
          <p:cNvPr id="12" name="Graphic 12" descr="Badge 4 with solid fill">
            <a:extLst>
              <a:ext uri="{FF2B5EF4-FFF2-40B4-BE49-F238E27FC236}">
                <a16:creationId xmlns:a16="http://schemas.microsoft.com/office/drawing/2014/main" id="{CB73B717-91D4-63E9-0228-9A8E08CBF31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95548" y="3103971"/>
            <a:ext cx="914400" cy="914400"/>
          </a:xfrm>
          <a:prstGeom prst="rect">
            <a:avLst/>
          </a:prstGeom>
        </p:spPr>
      </p:pic>
      <p:sp>
        <p:nvSpPr>
          <p:cNvPr id="14" name="TextBox 33">
            <a:extLst>
              <a:ext uri="{FF2B5EF4-FFF2-40B4-BE49-F238E27FC236}">
                <a16:creationId xmlns:a16="http://schemas.microsoft.com/office/drawing/2014/main" id="{322E1E42-7DE1-2768-8F85-98C064BD5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6380" y="2343635"/>
            <a:ext cx="57659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rIns="108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91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Supply Chain</a:t>
            </a:r>
            <a:r>
              <a:rPr kumimoji="1" lang="en-US" altLang="ko-KR" sz="2400" b="1" i="0" u="none" strike="noStrike" kern="1200" cap="none" spc="0" normalizeH="0" noProof="0" dirty="0" smtClean="0">
                <a:ln>
                  <a:noFill/>
                </a:ln>
                <a:solidFill>
                  <a:srgbClr val="6491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and Logistic Overview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rgbClr val="6491FF"/>
              </a:solidFill>
              <a:effectLst/>
              <a:uLnTx/>
              <a:uFillTx/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15" name="TextBox 33">
            <a:extLst>
              <a:ext uri="{FF2B5EF4-FFF2-40B4-BE49-F238E27FC236}">
                <a16:creationId xmlns:a16="http://schemas.microsoft.com/office/drawing/2014/main" id="{322E1E42-7DE1-2768-8F85-98C064BD5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6380" y="4275434"/>
            <a:ext cx="57659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rIns="108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491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Foxconn</a:t>
            </a: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491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Vietnam CSR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rgbClr val="6491FF"/>
              </a:solidFill>
              <a:effectLst/>
              <a:uLnTx/>
              <a:uFillTx/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pic>
        <p:nvPicPr>
          <p:cNvPr id="13" name="Graphic 4" descr="Badge 5 with solid fill">
            <a:extLst>
              <a:ext uri="{FF2B5EF4-FFF2-40B4-BE49-F238E27FC236}">
                <a16:creationId xmlns:a16="http://schemas.microsoft.com/office/drawing/2014/main" id="{9FE24030-A14B-252A-2DC0-8DBD1A0F300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695548" y="400014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79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id="{D0DB11AF-0C88-7C4F-69E7-524CDA41274A}"/>
              </a:ext>
            </a:extLst>
          </p:cNvPr>
          <p:cNvSpPr/>
          <p:nvPr/>
        </p:nvSpPr>
        <p:spPr>
          <a:xfrm>
            <a:off x="119336" y="35913"/>
            <a:ext cx="50895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宋体" pitchFamily="2" charset="-122"/>
                <a:cs typeface="+mn-cs"/>
              </a:rPr>
              <a:t>Quality 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宋体" pitchFamily="2" charset="-122"/>
                <a:cs typeface="+mn-cs"/>
              </a:rPr>
              <a:t>System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宋体" pitchFamily="2" charset="-122"/>
                <a:cs typeface="+mn-cs"/>
              </a:rPr>
              <a:t>Certification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770" y="1124744"/>
            <a:ext cx="4492190" cy="5641633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  <p:sp>
        <p:nvSpPr>
          <p:cNvPr id="19" name="AutoShape 5"/>
          <p:cNvSpPr>
            <a:spLocks noChangeArrowheads="1"/>
          </p:cNvSpPr>
          <p:nvPr/>
        </p:nvSpPr>
        <p:spPr bwMode="auto">
          <a:xfrm>
            <a:off x="2105088" y="620688"/>
            <a:ext cx="2769553" cy="427037"/>
          </a:xfrm>
          <a:prstGeom prst="ellipseRibbon">
            <a:avLst>
              <a:gd name="adj1" fmla="val 12500"/>
              <a:gd name="adj2" fmla="val 69815"/>
              <a:gd name="adj3" fmla="val 12500"/>
            </a:avLst>
          </a:prstGeom>
          <a:gradFill rotWithShape="1">
            <a:gsLst>
              <a:gs pos="0">
                <a:srgbClr val="FFCC66"/>
              </a:gs>
              <a:gs pos="50000">
                <a:srgbClr val="FFFFFF"/>
              </a:gs>
              <a:gs pos="100000">
                <a:srgbClr val="FFCC66"/>
              </a:gs>
            </a:gsLst>
            <a:lin ang="18900000" scaled="1"/>
          </a:gradFill>
          <a:ln w="9525">
            <a:solidFill>
              <a:srgbClr val="99CCFF"/>
            </a:solidFill>
            <a:round/>
            <a:headEnd/>
            <a:tailEnd/>
          </a:ln>
        </p:spPr>
        <p:txBody>
          <a:bodyPr wrap="none" lIns="121917" tIns="60958" rIns="121917" bIns="60958" anchor="ctr"/>
          <a:lstStyle/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t>ISO9001: 2015</a:t>
            </a:r>
            <a:endParaRPr kumimoji="0" lang="en-US" altLang="zh-TW" sz="21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  <a:ea typeface="宋体" pitchFamily="2" charset="-122"/>
              <a:cs typeface="Arial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58144" y="6412434"/>
            <a:ext cx="2668019" cy="35394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Expiry date: 2025-Jun-01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宋体" pitchFamily="2" charset="-122"/>
              <a:cs typeface="+mn-cs"/>
            </a:endParaRPr>
          </a:p>
        </p:txBody>
      </p:sp>
      <p:sp>
        <p:nvSpPr>
          <p:cNvPr id="31" name="AutoShape 5"/>
          <p:cNvSpPr>
            <a:spLocks noChangeArrowheads="1"/>
          </p:cNvSpPr>
          <p:nvPr/>
        </p:nvSpPr>
        <p:spPr bwMode="auto">
          <a:xfrm>
            <a:off x="6893825" y="595053"/>
            <a:ext cx="4032448" cy="427039"/>
          </a:xfrm>
          <a:prstGeom prst="ellipseRibbon">
            <a:avLst>
              <a:gd name="adj1" fmla="val 12500"/>
              <a:gd name="adj2" fmla="val 69815"/>
              <a:gd name="adj3" fmla="val 12500"/>
            </a:avLst>
          </a:prstGeom>
          <a:gradFill rotWithShape="1">
            <a:gsLst>
              <a:gs pos="0">
                <a:srgbClr val="FFCC66"/>
              </a:gs>
              <a:gs pos="50000">
                <a:srgbClr val="FFFFFF"/>
              </a:gs>
              <a:gs pos="100000">
                <a:srgbClr val="FFCC66"/>
              </a:gs>
            </a:gsLst>
            <a:lin ang="18900000" scaled="1"/>
          </a:gradFill>
          <a:ln w="9525">
            <a:solidFill>
              <a:srgbClr val="99CCFF"/>
            </a:solidFill>
            <a:round/>
            <a:headEnd/>
            <a:tailEnd/>
          </a:ln>
        </p:spPr>
        <p:txBody>
          <a:bodyPr wrap="none" lIns="121917" tIns="60958" rIns="121917" bIns="60958" anchor="ctr"/>
          <a:lstStyle/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1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Arial" charset="0"/>
              </a:rPr>
              <a:t>TL9000 –H  </a:t>
            </a:r>
            <a:r>
              <a:rPr kumimoji="0" lang="en-US" altLang="zh-TW" sz="2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Arial" charset="0"/>
              </a:rPr>
              <a:t>R6.3/R5.7</a:t>
            </a:r>
            <a:endParaRPr kumimoji="0" lang="en-US" altLang="zh-TW" sz="21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  <a:ea typeface="宋体" pitchFamily="2" charset="-122"/>
              <a:cs typeface="Arial" charset="0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022" y="1124744"/>
            <a:ext cx="4498055" cy="5641633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  <p:sp>
        <p:nvSpPr>
          <p:cNvPr id="35" name="TextBox 34"/>
          <p:cNvSpPr txBox="1"/>
          <p:nvPr/>
        </p:nvSpPr>
        <p:spPr>
          <a:xfrm>
            <a:off x="6744072" y="6412433"/>
            <a:ext cx="2668019" cy="35394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Expiry date: 2025-Jun-01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5855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56" y="1040613"/>
            <a:ext cx="4714875" cy="5725763"/>
          </a:xfrm>
          <a:prstGeom prst="rect">
            <a:avLst/>
          </a:prstGeom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D0DB11AF-0C88-7C4F-69E7-524CDA41274A}"/>
              </a:ext>
            </a:extLst>
          </p:cNvPr>
          <p:cNvSpPr/>
          <p:nvPr/>
        </p:nvSpPr>
        <p:spPr>
          <a:xfrm>
            <a:off x="119336" y="35913"/>
            <a:ext cx="50895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宋体" pitchFamily="2" charset="-122"/>
                <a:cs typeface="+mn-cs"/>
              </a:rPr>
              <a:t>Quality 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宋体" pitchFamily="2" charset="-122"/>
                <a:cs typeface="+mn-cs"/>
              </a:rPr>
              <a:t>System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宋体" pitchFamily="2" charset="-122"/>
                <a:cs typeface="+mn-cs"/>
              </a:rPr>
              <a:t>Certification</a:t>
            </a:r>
          </a:p>
        </p:txBody>
      </p:sp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1923503" y="613575"/>
            <a:ext cx="3132724" cy="427039"/>
          </a:xfrm>
          <a:prstGeom prst="ellipseRibbon">
            <a:avLst>
              <a:gd name="adj1" fmla="val 12500"/>
              <a:gd name="adj2" fmla="val 69815"/>
              <a:gd name="adj3" fmla="val 12500"/>
            </a:avLst>
          </a:prstGeom>
          <a:gradFill rotWithShape="1">
            <a:gsLst>
              <a:gs pos="0">
                <a:srgbClr val="FFCC66"/>
              </a:gs>
              <a:gs pos="50000">
                <a:srgbClr val="FFFFFF"/>
              </a:gs>
              <a:gs pos="100000">
                <a:srgbClr val="FFCC66"/>
              </a:gs>
            </a:gsLst>
            <a:lin ang="18900000" scaled="1"/>
          </a:gradFill>
          <a:ln w="9525">
            <a:solidFill>
              <a:srgbClr val="99CCFF"/>
            </a:solidFill>
            <a:round/>
            <a:headEnd/>
            <a:tailEnd/>
          </a:ln>
        </p:spPr>
        <p:txBody>
          <a:bodyPr wrap="none" lIns="121917" tIns="60958" rIns="121917" bIns="60958" anchor="ctr"/>
          <a:lstStyle/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Arial" charset="0"/>
              </a:rPr>
              <a:t>SA8000: 2014</a:t>
            </a:r>
            <a:endParaRPr kumimoji="0" lang="en-US" altLang="zh-TW" sz="21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  <a:ea typeface="宋体" pitchFamily="2" charset="-122"/>
              <a:cs typeface="Arial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770" y="1124744"/>
            <a:ext cx="4492190" cy="5641632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1243770" y="6405127"/>
            <a:ext cx="2668019" cy="35394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Expiry date: 2024-Sep-05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宋体" pitchFamily="2" charset="-122"/>
              <a:cs typeface="+mn-cs"/>
            </a:endParaRPr>
          </a:p>
        </p:txBody>
      </p:sp>
      <p:sp>
        <p:nvSpPr>
          <p:cNvPr id="14" name="AutoShape 5"/>
          <p:cNvSpPr>
            <a:spLocks noChangeArrowheads="1"/>
          </p:cNvSpPr>
          <p:nvPr/>
        </p:nvSpPr>
        <p:spPr bwMode="auto">
          <a:xfrm>
            <a:off x="6829927" y="613574"/>
            <a:ext cx="4032448" cy="427039"/>
          </a:xfrm>
          <a:prstGeom prst="ellipseRibbon">
            <a:avLst>
              <a:gd name="adj1" fmla="val 12500"/>
              <a:gd name="adj2" fmla="val 69815"/>
              <a:gd name="adj3" fmla="val 12500"/>
            </a:avLst>
          </a:prstGeom>
          <a:gradFill rotWithShape="1">
            <a:gsLst>
              <a:gs pos="0">
                <a:srgbClr val="FFCC66"/>
              </a:gs>
              <a:gs pos="50000">
                <a:srgbClr val="FFFFFF"/>
              </a:gs>
              <a:gs pos="100000">
                <a:srgbClr val="FFCC66"/>
              </a:gs>
            </a:gsLst>
            <a:lin ang="18900000" scaled="1"/>
          </a:gradFill>
          <a:ln w="9525">
            <a:solidFill>
              <a:srgbClr val="99CCFF"/>
            </a:solidFill>
            <a:round/>
            <a:headEnd/>
            <a:tailEnd/>
          </a:ln>
        </p:spPr>
        <p:txBody>
          <a:bodyPr wrap="none" lIns="121917" tIns="60958" rIns="121917" bIns="60958" anchor="ctr"/>
          <a:lstStyle/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Arial" charset="0"/>
              </a:rPr>
              <a:t>ANSI/ESD S20.20-2014</a:t>
            </a:r>
            <a:endParaRPr kumimoji="0" lang="en-US" altLang="zh-TW" sz="21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  <a:ea typeface="宋体" pitchFamily="2" charset="-122"/>
              <a:cs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600056" y="6097350"/>
            <a:ext cx="2794202" cy="61555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Expiry date: 2023-May-13, re-audit on 2023-Apr.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29599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id="{D0DB11AF-0C88-7C4F-69E7-524CDA41274A}"/>
              </a:ext>
            </a:extLst>
          </p:cNvPr>
          <p:cNvSpPr/>
          <p:nvPr/>
        </p:nvSpPr>
        <p:spPr>
          <a:xfrm>
            <a:off x="119336" y="35913"/>
            <a:ext cx="508959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宋体" pitchFamily="2" charset="-122"/>
                <a:cs typeface="+mn-cs"/>
              </a:rPr>
              <a:t>Quality 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宋体" pitchFamily="2" charset="-122"/>
                <a:cs typeface="+mn-cs"/>
              </a:rPr>
              <a:t>System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宋体" pitchFamily="2" charset="-122"/>
                <a:cs typeface="+mn-cs"/>
              </a:rPr>
              <a:t>Certification</a:t>
            </a: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2104653" y="613574"/>
            <a:ext cx="2770424" cy="425451"/>
          </a:xfrm>
          <a:prstGeom prst="ellipseRibbon">
            <a:avLst>
              <a:gd name="adj1" fmla="val 12500"/>
              <a:gd name="adj2" fmla="val 69815"/>
              <a:gd name="adj3" fmla="val 12500"/>
            </a:avLst>
          </a:prstGeom>
          <a:gradFill rotWithShape="1">
            <a:gsLst>
              <a:gs pos="0">
                <a:srgbClr val="FFCC66"/>
              </a:gs>
              <a:gs pos="50000">
                <a:srgbClr val="FFFFFF"/>
              </a:gs>
              <a:gs pos="100000">
                <a:srgbClr val="FFCC66"/>
              </a:gs>
            </a:gsLst>
            <a:lin ang="18900000" scaled="1"/>
          </a:gradFill>
          <a:ln w="9525">
            <a:solidFill>
              <a:srgbClr val="99CCFF"/>
            </a:solidFill>
            <a:round/>
            <a:headEnd/>
            <a:tailEnd/>
          </a:ln>
        </p:spPr>
        <p:txBody>
          <a:bodyPr wrap="none" lIns="121917" tIns="60958" rIns="121917" bIns="60958" anchor="ctr"/>
          <a:lstStyle/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t>ISO</a:t>
            </a:r>
            <a:r>
              <a:rPr kumimoji="0" lang="en-US" altLang="zh-CN" sz="2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Arial" charset="0"/>
              </a:rPr>
              <a:t>14</a:t>
            </a:r>
            <a:r>
              <a:rPr kumimoji="0" lang="en-US" altLang="zh-TW" sz="2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Arial" charset="0"/>
              </a:rPr>
              <a:t>001</a:t>
            </a:r>
            <a:r>
              <a:rPr kumimoji="0" lang="en-US" altLang="zh-CN" sz="2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Arial" charset="0"/>
              </a:rPr>
              <a:t>: 2015</a:t>
            </a:r>
            <a:endParaRPr kumimoji="0" lang="en-US" altLang="zh-TW" sz="21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  <a:ea typeface="宋体" pitchFamily="2" charset="-122"/>
              <a:cs typeface="Arial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770" y="1117438"/>
            <a:ext cx="4492190" cy="5634631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1243770" y="6355559"/>
            <a:ext cx="2668019" cy="35394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Expiry date: 2024-</a:t>
            </a:r>
            <a:r>
              <a:rPr kumimoji="0" lang="en-US" altLang="zh-CN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Dec</a:t>
            </a:r>
            <a:r>
              <a:rPr kumimoji="0" 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-20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宋体" pitchFamily="2" charset="-122"/>
              <a:cs typeface="+mn-cs"/>
            </a:endParaRPr>
          </a:p>
        </p:txBody>
      </p:sp>
      <p:sp>
        <p:nvSpPr>
          <p:cNvPr id="18" name="AutoShape 5"/>
          <p:cNvSpPr>
            <a:spLocks noChangeArrowheads="1"/>
          </p:cNvSpPr>
          <p:nvPr/>
        </p:nvSpPr>
        <p:spPr bwMode="auto">
          <a:xfrm>
            <a:off x="7631093" y="548680"/>
            <a:ext cx="2718148" cy="425451"/>
          </a:xfrm>
          <a:prstGeom prst="ellipseRibbon">
            <a:avLst>
              <a:gd name="adj1" fmla="val 12500"/>
              <a:gd name="adj2" fmla="val 69815"/>
              <a:gd name="adj3" fmla="val 12500"/>
            </a:avLst>
          </a:prstGeom>
          <a:gradFill rotWithShape="1">
            <a:gsLst>
              <a:gs pos="0">
                <a:srgbClr val="FFCC66"/>
              </a:gs>
              <a:gs pos="50000">
                <a:srgbClr val="FFFFFF"/>
              </a:gs>
              <a:gs pos="100000">
                <a:srgbClr val="FFCC66"/>
              </a:gs>
            </a:gsLst>
            <a:lin ang="18900000" scaled="1"/>
          </a:gradFill>
          <a:ln w="9525">
            <a:solidFill>
              <a:srgbClr val="99CCFF"/>
            </a:solidFill>
            <a:round/>
            <a:headEnd/>
            <a:tailEnd/>
          </a:ln>
        </p:spPr>
        <p:txBody>
          <a:bodyPr wrap="none" lIns="121917" tIns="60958" rIns="121917" bIns="60958" anchor="ctr"/>
          <a:lstStyle/>
          <a:p>
            <a:pPr marL="0" marR="0" lvl="0" indent="0" algn="ctr" defTabSz="912813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新細明體" pitchFamily="18" charset="-120"/>
                <a:cs typeface="+mn-cs"/>
              </a:rPr>
              <a:t>ISO</a:t>
            </a:r>
            <a:r>
              <a:rPr kumimoji="0" lang="en-US" altLang="zh-CN" sz="2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Arial" charset="0"/>
              </a:rPr>
              <a:t> 4500</a:t>
            </a:r>
            <a:r>
              <a:rPr kumimoji="0" lang="en-US" altLang="zh-TW" sz="2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Arial" charset="0"/>
              </a:rPr>
              <a:t>1:2018</a:t>
            </a:r>
            <a:endParaRPr kumimoji="0" lang="en-US" altLang="zh-TW" sz="21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charset="0"/>
              <a:ea typeface="宋体" pitchFamily="2" charset="-122"/>
              <a:cs typeface="Arial" charset="0"/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4072" y="1117438"/>
            <a:ext cx="4492190" cy="5634631"/>
          </a:xfrm>
          <a:prstGeom prst="rect">
            <a:avLst/>
          </a:prstGeom>
          <a:ln w="19050">
            <a:solidFill>
              <a:srgbClr val="0000FF"/>
            </a:solidFill>
          </a:ln>
        </p:spPr>
      </p:pic>
      <p:sp>
        <p:nvSpPr>
          <p:cNvPr id="20" name="TextBox 19"/>
          <p:cNvSpPr txBox="1"/>
          <p:nvPr/>
        </p:nvSpPr>
        <p:spPr>
          <a:xfrm>
            <a:off x="6744072" y="6355558"/>
            <a:ext cx="2668019" cy="353943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Expiry date: 2024-</a:t>
            </a:r>
            <a:r>
              <a:rPr kumimoji="0" lang="en-US" altLang="zh-CN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Dec</a:t>
            </a:r>
            <a:r>
              <a:rPr kumimoji="0" 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-20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70473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圓角矩形 4"/>
          <p:cNvSpPr/>
          <p:nvPr/>
        </p:nvSpPr>
        <p:spPr>
          <a:xfrm>
            <a:off x="8994368" y="607209"/>
            <a:ext cx="3076110" cy="310694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11" name="標題 22">
            <a:extLst>
              <a:ext uri="{FF2B5EF4-FFF2-40B4-BE49-F238E27FC236}">
                <a16:creationId xmlns:a16="http://schemas.microsoft.com/office/drawing/2014/main" id="{58F8512F-4D37-4631-A9CC-6A374EF25A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658" y="5703"/>
            <a:ext cx="10385133" cy="630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3" tIns="45700" rIns="91433" bIns="45700" anchor="ctr"/>
          <a:lstStyle>
            <a:defPPr>
              <a:defRPr lang="zh-CN"/>
            </a:defPPr>
            <a:lvl1pPr defTabSz="912813">
              <a:lnSpc>
                <a:spcPct val="90000"/>
              </a:lnSpc>
              <a:spcBef>
                <a:spcPct val="0"/>
              </a:spcBef>
              <a:buFontTx/>
              <a:buNone/>
              <a:defRPr sz="3000" b="1">
                <a:solidFill>
                  <a:prstClr val="white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dirty="0" smtClean="0">
                <a:latin typeface="Calibri Light (Headings)"/>
                <a:ea typeface="微軟正黑體" pitchFamily="34" charset="-120"/>
                <a:sym typeface="Candara" pitchFamily="34" charset="0"/>
              </a:rPr>
              <a:t>VN QA Lab Capability</a:t>
            </a:r>
            <a:endParaRPr lang="en-US" altLang="zh-TW" dirty="0">
              <a:latin typeface="Calibri Light (Headings)"/>
            </a:endParaRPr>
          </a:p>
        </p:txBody>
      </p:sp>
      <p:sp>
        <p:nvSpPr>
          <p:cNvPr id="13" name="內容版面配置區 1"/>
          <p:cNvSpPr txBox="1">
            <a:spLocks/>
          </p:cNvSpPr>
          <p:nvPr/>
        </p:nvSpPr>
        <p:spPr bwMode="auto">
          <a:xfrm>
            <a:off x="9182246" y="571542"/>
            <a:ext cx="2888231" cy="3130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/>
          <a:lstStyle/>
          <a:p>
            <a:pPr algn="ctr" defTabSz="1217613" eaLnBrk="1" hangingPunct="1">
              <a:spcBef>
                <a:spcPct val="20000"/>
              </a:spcBef>
            </a:pPr>
            <a:r>
              <a:rPr lang="en-US" altLang="zh-TW" b="1" u="sng" dirty="0">
                <a:ea typeface="新細明體" pitchFamily="18" charset="-120"/>
              </a:rPr>
              <a:t>Optics/Image</a:t>
            </a:r>
            <a:r>
              <a:rPr lang="en-US" altLang="zh-TW" sz="1600" b="1" u="sng" dirty="0">
                <a:ea typeface="新細明體" pitchFamily="18" charset="-120"/>
              </a:rPr>
              <a:t> 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200" dirty="0">
                <a:ea typeface="新細明體" pitchFamily="18" charset="-120"/>
              </a:rPr>
              <a:t>Resolution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200" dirty="0">
                <a:ea typeface="新細明體" pitchFamily="18" charset="-120"/>
              </a:rPr>
              <a:t>Chromatic Aberration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200" dirty="0">
                <a:ea typeface="新細明體" pitchFamily="18" charset="-120"/>
              </a:rPr>
              <a:t>Auto White Balance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200" dirty="0">
                <a:ea typeface="新細明體" pitchFamily="18" charset="-120"/>
              </a:rPr>
              <a:t>Color Fidelity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200" dirty="0">
                <a:ea typeface="新細明體" pitchFamily="18" charset="-120"/>
              </a:rPr>
              <a:t>Saturation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200" dirty="0">
                <a:ea typeface="新細明體" pitchFamily="18" charset="-120"/>
              </a:rPr>
              <a:t>Spatial SNR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200" dirty="0">
                <a:ea typeface="新細明體" pitchFamily="18" charset="-120"/>
              </a:rPr>
              <a:t>Dynamic Range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200" dirty="0">
                <a:ea typeface="新細明體" pitchFamily="18" charset="-120"/>
              </a:rPr>
              <a:t>Lens Shading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200" dirty="0">
                <a:ea typeface="新細明體" pitchFamily="18" charset="-120"/>
              </a:rPr>
              <a:t>Color Shading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200" dirty="0">
                <a:ea typeface="新細明體" pitchFamily="18" charset="-120"/>
              </a:rPr>
              <a:t>Distortion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200" dirty="0">
                <a:ea typeface="新細明體" pitchFamily="18" charset="-120"/>
              </a:rPr>
              <a:t>Auto Exposure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200" dirty="0">
                <a:ea typeface="新細明體" pitchFamily="18" charset="-120"/>
              </a:rPr>
              <a:t>FOV</a:t>
            </a:r>
          </a:p>
          <a:p>
            <a:pPr defTabSz="1217613" eaLnBrk="1" hangingPunct="1">
              <a:spcBef>
                <a:spcPct val="20000"/>
              </a:spcBef>
              <a:buFontTx/>
              <a:buBlip>
                <a:blip r:embed="rId2"/>
              </a:buBlip>
            </a:pPr>
            <a:endParaRPr lang="en-US" altLang="zh-TW" sz="1600" dirty="0">
              <a:ea typeface="新細明體" pitchFamily="18" charset="-120"/>
            </a:endParaRPr>
          </a:p>
        </p:txBody>
      </p:sp>
      <p:sp>
        <p:nvSpPr>
          <p:cNvPr id="18" name="圓角矩形 5"/>
          <p:cNvSpPr/>
          <p:nvPr/>
        </p:nvSpPr>
        <p:spPr>
          <a:xfrm>
            <a:off x="8994368" y="3878712"/>
            <a:ext cx="3076109" cy="262368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19" name="內容版面配置區 1"/>
          <p:cNvSpPr txBox="1">
            <a:spLocks/>
          </p:cNvSpPr>
          <p:nvPr/>
        </p:nvSpPr>
        <p:spPr bwMode="auto">
          <a:xfrm>
            <a:off x="8994368" y="3825435"/>
            <a:ext cx="3138806" cy="1536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/>
          <a:lstStyle/>
          <a:p>
            <a:pPr algn="ctr">
              <a:spcBef>
                <a:spcPct val="20000"/>
              </a:spcBef>
            </a:pPr>
            <a:r>
              <a:rPr lang="en-US" altLang="zh-TW" b="1" u="sng" dirty="0">
                <a:ea typeface="新細明體" pitchFamily="18" charset="-120"/>
              </a:rPr>
              <a:t>Acoustics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200" dirty="0">
                <a:ea typeface="新細明體" pitchFamily="18" charset="-120"/>
              </a:rPr>
              <a:t>Sound Pressure Level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200" dirty="0">
                <a:ea typeface="新細明體" pitchFamily="18" charset="-120"/>
              </a:rPr>
              <a:t>Frequency Response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200" dirty="0">
                <a:ea typeface="新細明體" pitchFamily="18" charset="-120"/>
              </a:rPr>
              <a:t>Total harmonic </a:t>
            </a:r>
            <a:r>
              <a:rPr lang="en-US" altLang="zh-TW" sz="1200" dirty="0" smtClean="0">
                <a:ea typeface="新細明體" pitchFamily="18" charset="-120"/>
              </a:rPr>
              <a:t>distortion</a:t>
            </a:r>
          </a:p>
          <a:p>
            <a:pPr>
              <a:spcBef>
                <a:spcPct val="20000"/>
              </a:spcBef>
              <a:buBlip>
                <a:blip r:embed="rId2"/>
              </a:buBlip>
            </a:pPr>
            <a:r>
              <a:rPr lang="en-US" altLang="zh-TW" sz="1200" dirty="0"/>
              <a:t>Recording </a:t>
            </a:r>
            <a:r>
              <a:rPr lang="en-US" altLang="zh-TW" sz="1200" dirty="0" smtClean="0"/>
              <a:t>level</a:t>
            </a:r>
            <a:endParaRPr lang="en-US" altLang="zh-TW" sz="1200" dirty="0">
              <a:ea typeface="新細明體" pitchFamily="18" charset="-120"/>
            </a:endParaRP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200" dirty="0">
                <a:ea typeface="新細明體" pitchFamily="18" charset="-120"/>
              </a:rPr>
              <a:t>Total harmonic distortion with </a:t>
            </a:r>
            <a:r>
              <a:rPr lang="en-US" altLang="zh-TW" sz="1200" dirty="0" smtClean="0">
                <a:ea typeface="新細明體" pitchFamily="18" charset="-120"/>
              </a:rPr>
              <a:t>noise</a:t>
            </a:r>
            <a:endParaRPr lang="en-US" altLang="zh-TW" sz="1200" dirty="0">
              <a:ea typeface="新細明體" pitchFamily="18" charset="-120"/>
            </a:endParaRPr>
          </a:p>
        </p:txBody>
      </p:sp>
      <p:pic>
        <p:nvPicPr>
          <p:cNvPr id="20" name="Picture 2" descr="C:\Users\831010\Desktop\IMG_145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38656" y="5552173"/>
            <a:ext cx="1099970" cy="806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圓角矩形 13"/>
          <p:cNvSpPr/>
          <p:nvPr/>
        </p:nvSpPr>
        <p:spPr>
          <a:xfrm>
            <a:off x="4088643" y="593354"/>
            <a:ext cx="4713746" cy="587639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</p:txBody>
      </p:sp>
      <p:sp>
        <p:nvSpPr>
          <p:cNvPr id="25" name="圓角矩形 7"/>
          <p:cNvSpPr/>
          <p:nvPr/>
        </p:nvSpPr>
        <p:spPr>
          <a:xfrm>
            <a:off x="127425" y="635246"/>
            <a:ext cx="3865562" cy="587639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1917" tIns="60958" rIns="121917" bIns="60958" anchor="ctr"/>
          <a:lstStyle/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en-US" altLang="zh-TW">
              <a:solidFill>
                <a:srgbClr val="000000"/>
              </a:solidFill>
            </a:endParaRPr>
          </a:p>
          <a:p>
            <a:pPr algn="ctr" eaLnBrk="1" hangingPunct="1">
              <a:defRPr/>
            </a:pPr>
            <a:endParaRPr lang="zh-TW" altLang="en-US">
              <a:solidFill>
                <a:srgbClr val="000000"/>
              </a:solidFill>
            </a:endParaRPr>
          </a:p>
        </p:txBody>
      </p:sp>
      <p:sp>
        <p:nvSpPr>
          <p:cNvPr id="26" name="內容版面配置區 1"/>
          <p:cNvSpPr txBox="1">
            <a:spLocks/>
          </p:cNvSpPr>
          <p:nvPr/>
        </p:nvSpPr>
        <p:spPr bwMode="auto">
          <a:xfrm>
            <a:off x="246487" y="668584"/>
            <a:ext cx="3722688" cy="438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/>
          <a:lstStyle/>
          <a:p>
            <a:pPr algn="ctr">
              <a:spcBef>
                <a:spcPct val="20000"/>
              </a:spcBef>
            </a:pPr>
            <a:r>
              <a:rPr lang="en-US" altLang="zh-TW" sz="2000" b="1" u="sng" dirty="0" smtClean="0">
                <a:latin typeface="Calibri" pitchFamily="34" charset="0"/>
                <a:ea typeface="新細明體" pitchFamily="18" charset="-120"/>
              </a:rPr>
              <a:t>RF &amp; SI &amp; </a:t>
            </a:r>
            <a:r>
              <a:rPr lang="en-US" altLang="zh-TW" sz="2000" b="1" u="sng" dirty="0" smtClean="0">
                <a:ea typeface="新細明體" pitchFamily="18" charset="-120"/>
              </a:rPr>
              <a:t>3D(ME</a:t>
            </a:r>
            <a:r>
              <a:rPr lang="en-US" altLang="zh-TW" sz="2000" b="1" u="sng" dirty="0" smtClean="0">
                <a:latin typeface="Calibri" pitchFamily="34" charset="0"/>
                <a:ea typeface="新細明體" pitchFamily="18" charset="-120"/>
              </a:rPr>
              <a:t>)</a:t>
            </a:r>
            <a:endParaRPr lang="en-US" altLang="zh-TW" sz="2000" dirty="0" smtClean="0">
              <a:latin typeface="Calibri" pitchFamily="34" charset="0"/>
              <a:ea typeface="新細明體" pitchFamily="18" charset="-120"/>
            </a:endParaRP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400" dirty="0" smtClean="0">
                <a:latin typeface="Calibri" pitchFamily="34" charset="0"/>
                <a:ea typeface="新細明體" pitchFamily="18" charset="-120"/>
              </a:rPr>
              <a:t>HDMI 1.4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400" dirty="0" smtClean="0">
                <a:latin typeface="Calibri" pitchFamily="34" charset="0"/>
                <a:ea typeface="新細明體" pitchFamily="18" charset="-120"/>
              </a:rPr>
              <a:t>DDRI/II/III/IV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400" dirty="0" smtClean="0">
                <a:latin typeface="Calibri" pitchFamily="34" charset="0"/>
                <a:ea typeface="新細明體" pitchFamily="18" charset="-120"/>
              </a:rPr>
              <a:t>PCI-E 1.0/1.1/2.0/3.0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400" dirty="0" smtClean="0">
                <a:latin typeface="Calibri" pitchFamily="34" charset="0"/>
                <a:ea typeface="新細明體" pitchFamily="18" charset="-120"/>
              </a:rPr>
              <a:t>2C Timing Test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400" dirty="0" smtClean="0">
                <a:latin typeface="Calibri" pitchFamily="34" charset="0"/>
                <a:ea typeface="新細明體" pitchFamily="18" charset="-120"/>
              </a:rPr>
              <a:t>Flash Timing Test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400" dirty="0" smtClean="0">
                <a:latin typeface="Calibri" pitchFamily="34" charset="0"/>
                <a:ea typeface="新細明體" pitchFamily="18" charset="-120"/>
              </a:rPr>
              <a:t>MDIO/MII/SDIO/GPIO/SPI/UART 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400" dirty="0" smtClean="0">
                <a:latin typeface="Calibri" pitchFamily="34" charset="0"/>
                <a:ea typeface="新細明體" pitchFamily="18" charset="-120"/>
              </a:rPr>
              <a:t>Battery Charge Test ( N6705B)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400" dirty="0" smtClean="0">
                <a:latin typeface="Calibri" pitchFamily="34" charset="0"/>
                <a:ea typeface="新細明體" pitchFamily="18" charset="-120"/>
              </a:rPr>
              <a:t>3 D Measurement, object flatness /space, 10X~1000X 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r>
              <a:rPr lang="en-US" altLang="zh-TW" sz="1400" dirty="0" smtClean="0">
                <a:latin typeface="Calibri" pitchFamily="34" charset="0"/>
                <a:ea typeface="新細明體" pitchFamily="18" charset="-120"/>
              </a:rPr>
              <a:t>2.4GHz &amp;5GHz </a:t>
            </a:r>
            <a:r>
              <a:rPr lang="en-US" altLang="zh-TW" sz="1400" dirty="0" err="1" smtClean="0">
                <a:latin typeface="Calibri" pitchFamily="34" charset="0"/>
                <a:ea typeface="新細明體" pitchFamily="18" charset="-120"/>
              </a:rPr>
              <a:t>Tx</a:t>
            </a:r>
            <a:r>
              <a:rPr lang="en-US" altLang="zh-TW" sz="1400" dirty="0" smtClean="0">
                <a:latin typeface="Calibri" pitchFamily="34" charset="0"/>
                <a:ea typeface="新細明體" pitchFamily="18" charset="-120"/>
              </a:rPr>
              <a:t> /Rx /LNA/Noise Figure, S- Parameters &amp; K – Factor</a:t>
            </a:r>
          </a:p>
          <a:p>
            <a:pPr>
              <a:spcBef>
                <a:spcPct val="20000"/>
              </a:spcBef>
              <a:buFontTx/>
              <a:buBlip>
                <a:blip r:embed="rId2"/>
              </a:buBlip>
            </a:pPr>
            <a:endParaRPr lang="en-US" altLang="zh-TW" sz="1400" dirty="0">
              <a:latin typeface="Calibri" pitchFamily="34" charset="0"/>
              <a:ea typeface="新細明體" pitchFamily="18" charset="-120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12668" y="4404912"/>
            <a:ext cx="1035915" cy="7816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89064" y="3210730"/>
            <a:ext cx="898087" cy="8091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1" name="Picture 4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95946" y="4377349"/>
            <a:ext cx="781205" cy="8091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53131" y="3210730"/>
            <a:ext cx="895933" cy="8091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3" name="Text Box 4"/>
          <p:cNvSpPr txBox="1">
            <a:spLocks noChangeArrowheads="1"/>
          </p:cNvSpPr>
          <p:nvPr/>
        </p:nvSpPr>
        <p:spPr bwMode="auto">
          <a:xfrm>
            <a:off x="3897951" y="2692117"/>
            <a:ext cx="1368418" cy="4154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Thermal  Shock</a:t>
            </a:r>
          </a:p>
          <a:p>
            <a:pPr algn="ctr" eaLnBrk="0" hangingPunct="0"/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Range: -</a:t>
            </a:r>
            <a:r>
              <a:rPr lang="en-US" altLang="zh-TW" sz="1050" dirty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65~150</a:t>
            </a:r>
            <a:r>
              <a:rPr lang="en-US" altLang="zh-TW" sz="1050" baseline="30000" dirty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O</a:t>
            </a:r>
            <a:r>
              <a:rPr lang="en-US" altLang="zh-TW" sz="1050" dirty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C</a:t>
            </a:r>
            <a:endParaRPr lang="en-US" altLang="zh-CN" sz="1050" dirty="0">
              <a:solidFill>
                <a:schemeClr val="tx1">
                  <a:lumMod val="95000"/>
                  <a:lumOff val="5000"/>
                </a:schemeClr>
              </a:solidFill>
              <a:ea typeface="Microsoft JhengHei" pitchFamily="34" charset="-120"/>
              <a:cs typeface="Arial" charset="0"/>
              <a:sym typeface="Symbol" pitchFamily="18" charset="2"/>
            </a:endParaRPr>
          </a:p>
        </p:txBody>
      </p:sp>
      <p:sp>
        <p:nvSpPr>
          <p:cNvPr id="37" name="Text Box 4"/>
          <p:cNvSpPr txBox="1">
            <a:spLocks noChangeArrowheads="1"/>
          </p:cNvSpPr>
          <p:nvPr/>
        </p:nvSpPr>
        <p:spPr bwMode="auto">
          <a:xfrm>
            <a:off x="6889414" y="1178624"/>
            <a:ext cx="1440160" cy="41549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TW" sz="1050" dirty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Vibration Machine</a:t>
            </a:r>
          </a:p>
          <a:p>
            <a:pPr eaLnBrk="0" hangingPunct="0"/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Range:  1~2000Hz</a:t>
            </a:r>
            <a:endParaRPr lang="en-US" altLang="zh-TW" sz="1050" dirty="0">
              <a:solidFill>
                <a:schemeClr val="tx1">
                  <a:lumMod val="95000"/>
                  <a:lumOff val="5000"/>
                </a:schemeClr>
              </a:solidFill>
              <a:ea typeface="Microsoft JhengHei" pitchFamily="34" charset="-120"/>
              <a:cs typeface="Arial" charset="0"/>
              <a:sym typeface="Symbol" pitchFamily="18" charset="2"/>
            </a:endParaRPr>
          </a:p>
        </p:txBody>
      </p:sp>
      <p:sp>
        <p:nvSpPr>
          <p:cNvPr id="38" name="Rectangle 9"/>
          <p:cNvSpPr>
            <a:spLocks noChangeArrowheads="1"/>
          </p:cNvSpPr>
          <p:nvPr/>
        </p:nvSpPr>
        <p:spPr bwMode="auto">
          <a:xfrm>
            <a:off x="7519467" y="2609271"/>
            <a:ext cx="1259136" cy="72072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none" lIns="104671" tIns="52336" rIns="104671" bIns="52336" anchor="ctr"/>
          <a:lstStyle/>
          <a:p>
            <a:pPr algn="ctr">
              <a:defRPr/>
            </a:pPr>
            <a:r>
              <a:rPr lang="en-US" altLang="zh-TW" sz="1050" dirty="0">
                <a:solidFill>
                  <a:srgbClr val="000508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Microsoft JhengHei" pitchFamily="34" charset="-120"/>
              </a:rPr>
              <a:t>Drop Tester</a:t>
            </a:r>
          </a:p>
          <a:p>
            <a:pPr marL="392518" indent="-392518" algn="ctr">
              <a:defRPr/>
            </a:pPr>
            <a:r>
              <a:rPr lang="en-US" altLang="zh-TW" sz="1050" dirty="0">
                <a:ea typeface="Microsoft JhengHei" pitchFamily="34" charset="-120"/>
              </a:rPr>
              <a:t>Test height: 30~130cm</a:t>
            </a:r>
          </a:p>
          <a:p>
            <a:pPr marL="392518" indent="-392518" algn="ctr">
              <a:defRPr/>
            </a:pPr>
            <a:r>
              <a:rPr lang="en-US" altLang="zh-TW" sz="1050" dirty="0">
                <a:ea typeface="Microsoft JhengHei" pitchFamily="34" charset="-120"/>
              </a:rPr>
              <a:t>Test weight: &lt;60kg. </a:t>
            </a:r>
          </a:p>
        </p:txBody>
      </p:sp>
      <p:sp>
        <p:nvSpPr>
          <p:cNvPr id="50" name="Rectangle 14"/>
          <p:cNvSpPr>
            <a:spLocks noChangeArrowheads="1"/>
          </p:cNvSpPr>
          <p:nvPr/>
        </p:nvSpPr>
        <p:spPr bwMode="auto">
          <a:xfrm>
            <a:off x="4055260" y="5172899"/>
            <a:ext cx="1782969" cy="577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105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Thermal </a:t>
            </a:r>
            <a:r>
              <a:rPr lang="en-US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Cycling Chamber</a:t>
            </a:r>
          </a:p>
          <a:p>
            <a:pPr eaLnBrk="0" hangingPunct="0"/>
            <a:r>
              <a:rPr lang="en-US" sz="1050" dirty="0" smtClean="0"/>
              <a:t>Temp</a:t>
            </a:r>
            <a:r>
              <a:rPr lang="en-US" sz="1050" dirty="0"/>
              <a:t>. Range </a:t>
            </a:r>
            <a:r>
              <a:rPr lang="en-US" sz="1050" dirty="0" smtClean="0"/>
              <a:t>:</a:t>
            </a:r>
            <a:r>
              <a:rPr lang="en-US" altLang="zh-TW" sz="105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-</a:t>
            </a:r>
            <a:r>
              <a:rPr lang="en-US" altLang="zh-TW" sz="1050" dirty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55℃-150</a:t>
            </a:r>
            <a:r>
              <a:rPr lang="en-US" altLang="zh-TW" sz="105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℃</a:t>
            </a:r>
          </a:p>
          <a:p>
            <a:pPr eaLnBrk="0" hangingPunct="0"/>
            <a:r>
              <a:rPr lang="en-US" altLang="zh-TW" sz="1050" dirty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Temp variation: 3~25℃/</a:t>
            </a:r>
            <a:r>
              <a:rPr lang="en-US" altLang="zh-TW" sz="105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min</a:t>
            </a:r>
            <a:endParaRPr lang="en-US" altLang="zh-TW" sz="1050" dirty="0">
              <a:solidFill>
                <a:schemeClr val="tx1">
                  <a:lumMod val="95000"/>
                  <a:lumOff val="5000"/>
                </a:schemeClr>
              </a:solidFill>
              <a:ea typeface="Microsoft JhengHei" pitchFamily="34" charset="-120"/>
              <a:cs typeface="Arial" charset="0"/>
            </a:endParaRPr>
          </a:p>
        </p:txBody>
      </p:sp>
      <p:sp>
        <p:nvSpPr>
          <p:cNvPr id="51" name="Rectangle 14"/>
          <p:cNvSpPr>
            <a:spLocks noChangeArrowheads="1"/>
          </p:cNvSpPr>
          <p:nvPr/>
        </p:nvSpPr>
        <p:spPr bwMode="auto">
          <a:xfrm>
            <a:off x="7232588" y="3987707"/>
            <a:ext cx="1648185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105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Temp &amp; Humid Chamber</a:t>
            </a:r>
            <a:endParaRPr lang="en-US" altLang="en-US" sz="1050" dirty="0">
              <a:solidFill>
                <a:schemeClr val="tx1">
                  <a:lumMod val="95000"/>
                  <a:lumOff val="5000"/>
                </a:schemeClr>
              </a:solidFill>
              <a:ea typeface="Microsoft JhengHei" pitchFamily="34" charset="-120"/>
              <a:cs typeface="Arial" charset="0"/>
            </a:endParaRPr>
          </a:p>
          <a:p>
            <a:pPr eaLnBrk="0" hangingPunct="0"/>
            <a:r>
              <a:rPr lang="en-US" sz="1050" dirty="0"/>
              <a:t>Temp. Range </a:t>
            </a:r>
            <a:r>
              <a:rPr lang="en-US" sz="1050" dirty="0" smtClean="0"/>
              <a:t>:</a:t>
            </a:r>
            <a:r>
              <a:rPr lang="en-US" altLang="zh-TW" sz="1050" dirty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-70℃-150</a:t>
            </a:r>
            <a:r>
              <a:rPr lang="en-US" altLang="zh-TW" sz="105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℃</a:t>
            </a:r>
            <a:endParaRPr lang="en-US" altLang="zh-TW" sz="1050" dirty="0">
              <a:solidFill>
                <a:schemeClr val="tx1">
                  <a:lumMod val="95000"/>
                  <a:lumOff val="5000"/>
                </a:schemeClr>
              </a:solidFill>
              <a:ea typeface="Microsoft JhengHei" pitchFamily="34" charset="-120"/>
              <a:cs typeface="Arial" charset="0"/>
            </a:endParaRPr>
          </a:p>
        </p:txBody>
      </p:sp>
      <p:sp>
        <p:nvSpPr>
          <p:cNvPr id="52" name="Rectangle 14"/>
          <p:cNvSpPr>
            <a:spLocks noChangeArrowheads="1"/>
          </p:cNvSpPr>
          <p:nvPr/>
        </p:nvSpPr>
        <p:spPr bwMode="auto">
          <a:xfrm>
            <a:off x="4121384" y="3982910"/>
            <a:ext cx="1739304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105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Temp &amp; Humid Chamber</a:t>
            </a:r>
            <a:endParaRPr lang="en-US" altLang="en-US" sz="1050" dirty="0">
              <a:solidFill>
                <a:schemeClr val="tx1">
                  <a:lumMod val="95000"/>
                  <a:lumOff val="5000"/>
                </a:schemeClr>
              </a:solidFill>
              <a:ea typeface="Microsoft JhengHei" pitchFamily="34" charset="-120"/>
              <a:cs typeface="Arial" charset="0"/>
            </a:endParaRPr>
          </a:p>
          <a:p>
            <a:pPr eaLnBrk="0" hangingPunct="0"/>
            <a:r>
              <a:rPr lang="en-US" sz="1050" dirty="0"/>
              <a:t>Temp. Range </a:t>
            </a:r>
            <a:r>
              <a:rPr lang="en-US" sz="1050" dirty="0" smtClean="0"/>
              <a:t>:</a:t>
            </a:r>
            <a:r>
              <a:rPr lang="en-US" altLang="zh-TW" sz="105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-40℃</a:t>
            </a:r>
            <a:r>
              <a:rPr lang="en-US" altLang="zh-TW" sz="1050" dirty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-</a:t>
            </a:r>
            <a:r>
              <a:rPr lang="en-US" altLang="zh-TW" sz="105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120℃</a:t>
            </a:r>
            <a:endParaRPr lang="en-US" altLang="zh-TW" sz="1050" dirty="0">
              <a:solidFill>
                <a:schemeClr val="tx1">
                  <a:lumMod val="95000"/>
                  <a:lumOff val="5000"/>
                </a:schemeClr>
              </a:solidFill>
              <a:ea typeface="Microsoft JhengHei" pitchFamily="34" charset="-120"/>
              <a:cs typeface="Arial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7218733" y="5161048"/>
            <a:ext cx="1689746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105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Temp &amp; Humid Chamber</a:t>
            </a:r>
          </a:p>
          <a:p>
            <a:pPr eaLnBrk="0" hangingPunct="0"/>
            <a:r>
              <a:rPr lang="en-US" altLang="zh-TW" sz="105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Temp.</a:t>
            </a:r>
            <a:r>
              <a:rPr lang="en-US" sz="1050" dirty="0"/>
              <a:t> Range </a:t>
            </a:r>
            <a:r>
              <a:rPr lang="en-US" altLang="zh-TW" sz="105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: </a:t>
            </a:r>
            <a:r>
              <a:rPr lang="en-US" altLang="zh-TW" sz="1050" dirty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-60℃-150℃</a:t>
            </a:r>
          </a:p>
          <a:p>
            <a:pPr eaLnBrk="0" hangingPunct="0"/>
            <a:r>
              <a:rPr lang="en-US" altLang="zh-TW" sz="105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Humid: </a:t>
            </a:r>
            <a:r>
              <a:rPr lang="en-US" altLang="zh-TW" sz="1050" dirty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0%</a:t>
            </a:r>
            <a:r>
              <a:rPr lang="zh-TW" altLang="en-US" sz="105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，</a:t>
            </a:r>
            <a:r>
              <a:rPr lang="en-US" altLang="zh-TW" sz="1050" dirty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5</a:t>
            </a:r>
            <a:r>
              <a:rPr lang="en-US" altLang="zh-TW" sz="105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%-</a:t>
            </a:r>
            <a:r>
              <a:rPr lang="en-US" altLang="zh-TW" sz="1050" dirty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98</a:t>
            </a:r>
            <a:r>
              <a:rPr lang="en-US" altLang="zh-TW" sz="105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%</a:t>
            </a:r>
            <a:endParaRPr lang="en-US" altLang="zh-TW" sz="1050" dirty="0">
              <a:solidFill>
                <a:schemeClr val="tx1">
                  <a:lumMod val="95000"/>
                  <a:lumOff val="5000"/>
                </a:schemeClr>
              </a:solidFill>
              <a:ea typeface="Microsoft JhengHei" pitchFamily="34" charset="-120"/>
              <a:cs typeface="Arial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4515777" y="5935249"/>
            <a:ext cx="11111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9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ea typeface="Microsoft JhengHei" pitchFamily="34" charset="-120"/>
                <a:cs typeface="Arial" charset="0"/>
              </a:rPr>
              <a:t>Dye &amp; Pry</a:t>
            </a:r>
            <a:endParaRPr lang="zh-TW" altLang="en-US" dirty="0">
              <a:ea typeface="Microsoft JhengHei" pitchFamily="34" charset="-120"/>
              <a:cs typeface="Arial" charset="0"/>
            </a:endParaRPr>
          </a:p>
        </p:txBody>
      </p:sp>
      <p:sp>
        <p:nvSpPr>
          <p:cNvPr id="63" name="Text Box 4"/>
          <p:cNvSpPr txBox="1">
            <a:spLocks noChangeArrowheads="1"/>
          </p:cNvSpPr>
          <p:nvPr/>
        </p:nvSpPr>
        <p:spPr bwMode="auto">
          <a:xfrm>
            <a:off x="5922090" y="2742890"/>
            <a:ext cx="1800200" cy="430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0" hangingPunct="0"/>
            <a:r>
              <a:rPr lang="en-US" altLang="zh-TW" sz="1050" dirty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Drop test Machine</a:t>
            </a:r>
          </a:p>
          <a:p>
            <a:pPr algn="ctr" eaLnBrk="0" hangingPunct="0"/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  <a:cs typeface="Arial" charset="0"/>
              </a:rPr>
              <a:t>Range: 0 ~ 1500mm</a:t>
            </a:r>
            <a:endParaRPr lang="en-US" altLang="zh-TW" sz="1050" dirty="0">
              <a:solidFill>
                <a:schemeClr val="tx1">
                  <a:lumMod val="95000"/>
                  <a:lumOff val="5000"/>
                </a:schemeClr>
              </a:solidFill>
              <a:ea typeface="Microsoft JhengHei" pitchFamily="34" charset="-120"/>
              <a:cs typeface="Arial" charset="0"/>
              <a:sym typeface="Symbol" pitchFamily="18" charset="2"/>
            </a:endParaRP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860202" y="3206737"/>
            <a:ext cx="1104602" cy="8131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5" name="Rectangle 64"/>
          <p:cNvSpPr/>
          <p:nvPr/>
        </p:nvSpPr>
        <p:spPr>
          <a:xfrm>
            <a:off x="5720462" y="4046201"/>
            <a:ext cx="136815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9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TW" sz="1050" dirty="0" smtClean="0">
                <a:ea typeface="Microsoft JhengHei" pitchFamily="34" charset="-120"/>
                <a:cs typeface="Arial" charset="0"/>
              </a:rPr>
              <a:t>Solder ability Test (NBB)</a:t>
            </a:r>
            <a:endParaRPr lang="zh-TW" altLang="en-US" sz="1050" dirty="0">
              <a:ea typeface="Microsoft JhengHei" pitchFamily="34" charset="-120"/>
              <a:cs typeface="Arial" charset="0"/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5619968" y="5172704"/>
            <a:ext cx="1499202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</a:rPr>
              <a:t>Cross Sectioning Machine</a:t>
            </a:r>
          </a:p>
          <a:p>
            <a:pPr algn="ctr"/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</a:rPr>
              <a:t>Model: </a:t>
            </a:r>
            <a:r>
              <a:rPr lang="en-US" altLang="zh-CN" sz="1050" dirty="0" smtClean="0">
                <a:solidFill>
                  <a:schemeClr val="tx1">
                    <a:lumMod val="95000"/>
                    <a:lumOff val="5000"/>
                  </a:schemeClr>
                </a:solidFill>
                <a:ea typeface="Microsoft JhengHei" pitchFamily="34" charset="-120"/>
              </a:rPr>
              <a:t>Struers (NBB)</a:t>
            </a:r>
            <a:endParaRPr lang="en-US" altLang="zh-CN" sz="1050" dirty="0">
              <a:solidFill>
                <a:schemeClr val="tx1">
                  <a:lumMod val="95000"/>
                  <a:lumOff val="5000"/>
                </a:schemeClr>
              </a:solidFill>
              <a:ea typeface="Microsoft JhengHei" pitchFamily="34" charset="-120"/>
            </a:endParaRPr>
          </a:p>
        </p:txBody>
      </p:sp>
      <p:sp>
        <p:nvSpPr>
          <p:cNvPr id="68" name="Text Box 4"/>
          <p:cNvSpPr txBox="1">
            <a:spLocks noChangeArrowheads="1"/>
          </p:cNvSpPr>
          <p:nvPr/>
        </p:nvSpPr>
        <p:spPr bwMode="auto">
          <a:xfrm>
            <a:off x="5639812" y="650798"/>
            <a:ext cx="144016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zh-TW" sz="2000" b="1" u="sng" dirty="0"/>
              <a:t>MDVT</a:t>
            </a:r>
          </a:p>
        </p:txBody>
      </p:sp>
      <p:sp>
        <p:nvSpPr>
          <p:cNvPr id="82" name="Text Box 8"/>
          <p:cNvSpPr txBox="1">
            <a:spLocks noChangeArrowheads="1"/>
          </p:cNvSpPr>
          <p:nvPr/>
        </p:nvSpPr>
        <p:spPr bwMode="auto">
          <a:xfrm>
            <a:off x="4811720" y="2781128"/>
            <a:ext cx="1656184" cy="274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04671" tIns="52336" rIns="104671" bIns="52336">
            <a:spAutoFit/>
          </a:bodyPr>
          <a:lstStyle/>
          <a:p>
            <a:pPr algn="ctr" fontAlgn="ctr">
              <a:defRPr/>
            </a:pPr>
            <a:r>
              <a:rPr lang="en-US" altLang="zh-CN" sz="1050" dirty="0">
                <a:ea typeface="Microsoft JhengHei" pitchFamily="34" charset="-120"/>
              </a:rPr>
              <a:t>Burn in Chamber</a:t>
            </a:r>
            <a:endParaRPr lang="en-US" altLang="zh-TW" sz="1050" i="1" dirty="0">
              <a:effectLst>
                <a:outerShdw blurRad="38100" dist="38100" dir="2700000" algn="tl">
                  <a:srgbClr val="C0C0C0"/>
                </a:outerShdw>
              </a:effectLst>
              <a:ea typeface="Microsoft JhengHei" pitchFamily="34" charset="-120"/>
            </a:endParaRPr>
          </a:p>
        </p:txBody>
      </p:sp>
      <p:pic>
        <p:nvPicPr>
          <p:cNvPr id="83" name="Picture 2"/>
          <p:cNvPicPr>
            <a:picLocks noChangeAspect="1" noChangeArrowheads="1"/>
          </p:cNvPicPr>
          <p:nvPr/>
        </p:nvPicPr>
        <p:blipFill rotWithShape="1">
          <a:blip r:embed="rId9" cstate="print"/>
          <a:srcRect l="2174" t="3802" b="4776"/>
          <a:stretch/>
        </p:blipFill>
        <p:spPr bwMode="auto">
          <a:xfrm>
            <a:off x="2180191" y="1123282"/>
            <a:ext cx="1683189" cy="11273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580483" y="5721259"/>
            <a:ext cx="2340531" cy="72414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0901232" y="1050908"/>
            <a:ext cx="888951" cy="21228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22030" y="3866291"/>
            <a:ext cx="3574634" cy="196334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090442" y="4377349"/>
            <a:ext cx="1668826" cy="7898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330220" y="1983764"/>
            <a:ext cx="2197917" cy="73263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5012744" y="1044608"/>
            <a:ext cx="1939339" cy="8619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4202615" y="1973478"/>
            <a:ext cx="1747748" cy="73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237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id="{D0DB11AF-0C88-7C4F-69E7-524CDA41274A}"/>
              </a:ext>
            </a:extLst>
          </p:cNvPr>
          <p:cNvSpPr/>
          <p:nvPr/>
        </p:nvSpPr>
        <p:spPr>
          <a:xfrm>
            <a:off x="168589" y="55508"/>
            <a:ext cx="36863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宋体" pitchFamily="2" charset="-122"/>
                <a:cs typeface="+mn-cs"/>
              </a:rPr>
              <a:t>VN </a:t>
            </a:r>
            <a:r>
              <a:rPr kumimoji="0" lang="fr-FR" sz="3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宋体" pitchFamily="2" charset="-122"/>
                <a:cs typeface="+mn-cs"/>
              </a:rPr>
              <a:t>FA </a:t>
            </a:r>
            <a:r>
              <a:rPr kumimoji="0" lang="fr-FR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宋体" pitchFamily="2" charset="-122"/>
                <a:cs typeface="+mn-cs"/>
              </a:rPr>
              <a:t>Lab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宋体" pitchFamily="2" charset="-122"/>
                <a:cs typeface="+mn-cs"/>
              </a:rPr>
              <a:t> Capability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55440" y="1327916"/>
            <a:ext cx="1584176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Dye &amp; Pry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75920" y="1327916"/>
            <a:ext cx="2160240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Cross Section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宋体" pitchFamily="2" charset="-122"/>
              <a:cs typeface="+mn-c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976320" y="1347893"/>
            <a:ext cx="2160240" cy="3539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SEM+EDS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宋体" pitchFamily="2" charset="-122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588" y="1988438"/>
            <a:ext cx="3882876" cy="2376264"/>
          </a:xfrm>
          <a:prstGeom prst="rect">
            <a:avLst/>
          </a:prstGeom>
          <a:ln>
            <a:solidFill>
              <a:schemeClr val="tx2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4209565" y="4669971"/>
            <a:ext cx="3520516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Grinding and polishing </a:t>
            </a:r>
            <a:r>
              <a:rPr kumimoji="0" lang="en-US" sz="17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machine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Brand: PRESI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宋体" pitchFamily="2" charset="-122"/>
                <a:cs typeface="+mn-cs"/>
              </a:rPr>
              <a:t>Model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: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Minitech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 250 </a:t>
            </a:r>
            <a:r>
              <a:rPr kumimoji="0" lang="en-US" sz="17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charset="0"/>
                <a:ea typeface="宋体" pitchFamily="2" charset="-122"/>
                <a:cs typeface="+mn-cs"/>
              </a:rPr>
              <a:t>DP1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宋体" pitchFamily="2" charset="-122"/>
              <a:cs typeface="+mn-cs"/>
            </a:endParaRPr>
          </a:p>
        </p:txBody>
      </p:sp>
      <p:pic>
        <p:nvPicPr>
          <p:cNvPr id="9" name="Picture 13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20" t="41727" r="38293" b="33264"/>
          <a:stretch>
            <a:fillRect/>
          </a:stretch>
        </p:blipFill>
        <p:spPr bwMode="auto">
          <a:xfrm>
            <a:off x="72984" y="1988438"/>
            <a:ext cx="3972337" cy="2396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1907" y="4658994"/>
            <a:ext cx="333603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2813" rtl="0" eaLnBrk="0" fontAlgn="base" latinLnBrk="0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Arial" charset="0"/>
              </a:rPr>
              <a:t>Vacuum System</a:t>
            </a:r>
          </a:p>
          <a:p>
            <a:pPr marL="0" marR="0" lvl="0" indent="0" algn="l" defTabSz="912813" rtl="0" eaLnBrk="0" fontAlgn="base" latinLnBrk="0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Arial" charset="0"/>
              </a:rPr>
              <a:t>Brand: Buehler</a:t>
            </a:r>
          </a:p>
          <a:p>
            <a:pPr marL="0" marR="0" lvl="0" indent="0" algn="l" defTabSz="912813" rtl="0" eaLnBrk="0" fontAlgn="base" latinLnBrk="0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Microsoft JhengHei"/>
                <a:sym typeface="Microsoft JhengHei"/>
              </a:rPr>
              <a:t>Model: 20-1382-250</a:t>
            </a:r>
          </a:p>
        </p:txBody>
      </p:sp>
      <p:sp>
        <p:nvSpPr>
          <p:cNvPr id="5" name="Rectangle 4"/>
          <p:cNvSpPr/>
          <p:nvPr/>
        </p:nvSpPr>
        <p:spPr>
          <a:xfrm>
            <a:off x="8146608" y="4689383"/>
            <a:ext cx="3638023" cy="1436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ts val="1400"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Microsoft JhengHei" panose="020B0604030504040204" pitchFamily="34" charset="-120"/>
                <a:cs typeface="Microsoft Yahei"/>
                <a:sym typeface="Microsoft Yahei"/>
              </a:rPr>
              <a:t>Scanning Electron Microscopes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ts val="1400"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Microsoft JhengHei" panose="020B0604030504040204" pitchFamily="34" charset="-120"/>
                <a:cs typeface="Microsoft Yahei"/>
                <a:sym typeface="Microsoft Yahei"/>
              </a:rPr>
              <a:t>Brand: Hitachi </a:t>
            </a:r>
            <a:r>
              <a:rPr kumimoji="0" lang="en-US" altLang="zh-CN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Microsoft JhengHei" panose="020B0604030504040204" pitchFamily="34" charset="-120"/>
                <a:cs typeface="Microsoft Yahei"/>
                <a:sym typeface="Microsoft Yahei"/>
              </a:rPr>
              <a:t>SU3800</a:t>
            </a:r>
          </a:p>
          <a:p>
            <a:pPr marL="0" marR="0" lvl="0" indent="0" algn="l" defTabSz="91281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prstClr val="black"/>
              </a:buClr>
              <a:buSzPts val="1400"/>
              <a:buFontTx/>
              <a:buNone/>
              <a:tabLst/>
              <a:defRPr/>
            </a:pP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Microsoft JhengHei" panose="020B0604030504040204" pitchFamily="34" charset="-120"/>
              <a:cs typeface="Microsoft Yahei"/>
              <a:sym typeface="Microsoft Yahei"/>
            </a:endParaRPr>
          </a:p>
          <a:p>
            <a:pPr marL="0" marR="0" lvl="0" indent="0" algn="l" defTabSz="912813" rtl="0" eaLnBrk="0" fontAlgn="base" latinLnBrk="0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Arial" charset="0"/>
              </a:rPr>
              <a:t>Ion Sputter Coater</a:t>
            </a:r>
          </a:p>
          <a:p>
            <a:pPr marL="0" marR="0" lvl="0" indent="0" algn="l" defTabSz="912813" rtl="0" eaLnBrk="0" fontAlgn="base" latinLnBrk="0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Arial" charset="0"/>
              </a:rPr>
              <a:t>Brand: Hitachi </a:t>
            </a:r>
            <a:r>
              <a:rPr kumimoji="0" lang="en-US" altLang="zh-TW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軟正黑體" panose="020B0604030504040204" pitchFamily="34" charset="-120"/>
                <a:cs typeface="Arial" charset="0"/>
              </a:rPr>
              <a:t>MC1000</a:t>
            </a:r>
            <a:endParaRPr kumimoji="0" lang="en-US" altLang="zh-TW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軟正黑體" panose="020B0604030504040204" pitchFamily="34" charset="-120"/>
              <a:cs typeface="Arial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6731" y="1998067"/>
            <a:ext cx="3888378" cy="2377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57854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7CA31C0-4144-487D-A0AE-ECE48BA02C78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33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標題 1">
            <a:extLst>
              <a:ext uri="{FF2B5EF4-FFF2-40B4-BE49-F238E27FC236}">
                <a16:creationId xmlns:a16="http://schemas.microsoft.com/office/drawing/2014/main" id="{4A78B15C-C54A-DD43-971E-0EF863BFE941}"/>
              </a:ext>
            </a:extLst>
          </p:cNvPr>
          <p:cNvSpPr txBox="1">
            <a:spLocks/>
          </p:cNvSpPr>
          <p:nvPr/>
        </p:nvSpPr>
        <p:spPr>
          <a:xfrm>
            <a:off x="247650" y="3014663"/>
            <a:ext cx="9586913" cy="625475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  <a:ea typeface="新細明體" panose="02020500000000000000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AGENDA</a:t>
            </a:r>
            <a:endParaRPr kumimoji="0" lang="zh-TW" alt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Arial Unicode MS" pitchFamily="34" charset="-120"/>
              <a:cs typeface="Arial" panose="020B0604020202020204" pitchFamily="34" charset="0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57792E7F-F531-08A0-6EF1-0CE4EAF22A7C}"/>
              </a:ext>
            </a:extLst>
          </p:cNvPr>
          <p:cNvSpPr txBox="1"/>
          <p:nvPr/>
        </p:nvSpPr>
        <p:spPr bwMode="auto">
          <a:xfrm>
            <a:off x="3609948" y="1590320"/>
            <a:ext cx="7040614" cy="461665"/>
          </a:xfrm>
          <a:prstGeom prst="rect">
            <a:avLst/>
          </a:prstGeom>
          <a:noFill/>
        </p:spPr>
        <p:txBody>
          <a:bodyPr wrap="square" lIns="108000" rIns="10800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Fii</a:t>
            </a: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kumimoji="1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Vietnam </a:t>
            </a: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Introduction &amp; Capability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 Unicode MS" pitchFamily="34" charset="-120"/>
              <a:cs typeface="Arial" panose="020B0604020202020204" pitchFamily="34" charset="0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CE79B11F-DD03-32A6-3BF6-063F9D3DC1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6380" y="653434"/>
            <a:ext cx="740267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rIns="108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2400" b="1" noProof="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 Review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33">
            <a:extLst>
              <a:ext uri="{FF2B5EF4-FFF2-40B4-BE49-F238E27FC236}">
                <a16:creationId xmlns:a16="http://schemas.microsoft.com/office/drawing/2014/main" id="{322E1E42-7DE1-2768-8F85-98C064BD5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9948" y="3318200"/>
            <a:ext cx="57659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rIns="108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Quality System &amp; ECN Process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pic>
        <p:nvPicPr>
          <p:cNvPr id="9" name="Graphic 9" descr="Badge 1 with solid fill">
            <a:extLst>
              <a:ext uri="{FF2B5EF4-FFF2-40B4-BE49-F238E27FC236}">
                <a16:creationId xmlns:a16="http://schemas.microsoft.com/office/drawing/2014/main" id="{9A3FBBCC-F572-C0BB-8587-4ACEDBB3CB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95548" y="482127"/>
            <a:ext cx="914400" cy="914400"/>
          </a:xfrm>
          <a:prstGeom prst="rect">
            <a:avLst/>
          </a:prstGeom>
        </p:spPr>
      </p:pic>
      <p:pic>
        <p:nvPicPr>
          <p:cNvPr id="10" name="Graphic 10" descr="Badge with solid fill">
            <a:extLst>
              <a:ext uri="{FF2B5EF4-FFF2-40B4-BE49-F238E27FC236}">
                <a16:creationId xmlns:a16="http://schemas.microsoft.com/office/drawing/2014/main" id="{5D5EF2CC-8795-04C3-6239-EE98ECF8CEF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95548" y="1365348"/>
            <a:ext cx="914400" cy="914400"/>
          </a:xfrm>
          <a:prstGeom prst="rect">
            <a:avLst/>
          </a:prstGeom>
        </p:spPr>
      </p:pic>
      <p:pic>
        <p:nvPicPr>
          <p:cNvPr id="11" name="Graphic 11" descr="Badge 3 with solid fill">
            <a:extLst>
              <a:ext uri="{FF2B5EF4-FFF2-40B4-BE49-F238E27FC236}">
                <a16:creationId xmlns:a16="http://schemas.microsoft.com/office/drawing/2014/main" id="{89F56F34-93FC-CF9B-4334-EBA2FB4E265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695548" y="2231991"/>
            <a:ext cx="914400" cy="914400"/>
          </a:xfrm>
          <a:prstGeom prst="rect">
            <a:avLst/>
          </a:prstGeom>
        </p:spPr>
      </p:pic>
      <p:pic>
        <p:nvPicPr>
          <p:cNvPr id="12" name="Graphic 12" descr="Badge 4 with solid fill">
            <a:extLst>
              <a:ext uri="{FF2B5EF4-FFF2-40B4-BE49-F238E27FC236}">
                <a16:creationId xmlns:a16="http://schemas.microsoft.com/office/drawing/2014/main" id="{CB73B717-91D4-63E9-0228-9A8E08CBF31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95548" y="3103971"/>
            <a:ext cx="914400" cy="914400"/>
          </a:xfrm>
          <a:prstGeom prst="rect">
            <a:avLst/>
          </a:prstGeom>
        </p:spPr>
      </p:pic>
      <p:sp>
        <p:nvSpPr>
          <p:cNvPr id="14" name="TextBox 33">
            <a:extLst>
              <a:ext uri="{FF2B5EF4-FFF2-40B4-BE49-F238E27FC236}">
                <a16:creationId xmlns:a16="http://schemas.microsoft.com/office/drawing/2014/main" id="{322E1E42-7DE1-2768-8F85-98C064BD5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9948" y="2468418"/>
            <a:ext cx="57659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rIns="108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Supply Chain</a:t>
            </a:r>
            <a:r>
              <a:rPr kumimoji="1" lang="en-US" altLang="ko-KR" sz="24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and Logistic Overview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sp>
        <p:nvSpPr>
          <p:cNvPr id="15" name="TextBox 33">
            <a:extLst>
              <a:ext uri="{FF2B5EF4-FFF2-40B4-BE49-F238E27FC236}">
                <a16:creationId xmlns:a16="http://schemas.microsoft.com/office/drawing/2014/main" id="{322E1E42-7DE1-2768-8F85-98C064BD5F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6380" y="4226516"/>
            <a:ext cx="57659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000" rIns="108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新細明體" panose="02020500000000000000" pitchFamily="18" charset="-12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ko-K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Foxconn</a:t>
            </a:r>
            <a:r>
              <a:rPr kumimoji="1" lang="en-US" altLang="ko-KR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Vietnam CSR</a:t>
            </a:r>
            <a:endParaRPr kumimoji="1" lang="ko-KR" altLang="en-US" sz="2400" b="1" i="1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Arial" panose="020B0604020202020204" pitchFamily="34" charset="0"/>
              <a:ea typeface="Arial Unicode MS" panose="020B0604020202020204" pitchFamily="34" charset="-120"/>
              <a:cs typeface="Arial" panose="020B0604020202020204" pitchFamily="34" charset="0"/>
            </a:endParaRPr>
          </a:p>
        </p:txBody>
      </p:sp>
      <p:pic>
        <p:nvPicPr>
          <p:cNvPr id="13" name="Graphic 4" descr="Badge 5 with solid fill">
            <a:extLst>
              <a:ext uri="{FF2B5EF4-FFF2-40B4-BE49-F238E27FC236}">
                <a16:creationId xmlns:a16="http://schemas.microsoft.com/office/drawing/2014/main" id="{9FE24030-A14B-252A-2DC0-8DBD1A0F300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695548" y="400014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055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0051650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7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93779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59" r="3636"/>
          <a:stretch/>
        </p:blipFill>
        <p:spPr>
          <a:xfrm>
            <a:off x="0" y="615555"/>
            <a:ext cx="12192000" cy="5757536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92206-6055-47A3-9CC8-218F0364DACF}" type="slidenum">
              <a:rPr lang="zh-TW" altLang="en-US" smtClean="0"/>
              <a:pPr/>
              <a:t>36</a:t>
            </a:fld>
            <a:endParaRPr lang="zh-TW" altLang="en-US"/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E615E8E1-B415-DF48-A7D3-15D27FE39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50" y="16580"/>
            <a:ext cx="968547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TW"/>
            </a:defPPr>
            <a:lvl1pPr algn="ctr">
              <a:defRPr kumimoji="0" sz="320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l"/>
            <a:r>
              <a:rPr lang="en-US" altLang="zh-CN" dirty="0" err="1" smtClean="0"/>
              <a:t>Quang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Chau</a:t>
            </a:r>
            <a:r>
              <a:rPr lang="en-US" altLang="zh-CN" dirty="0" smtClean="0"/>
              <a:t> campus introduce – F&amp;M Zone</a:t>
            </a:r>
            <a:endParaRPr lang="vi-VN" altLang="zh-CN" dirty="0"/>
          </a:p>
        </p:txBody>
      </p:sp>
      <p:sp>
        <p:nvSpPr>
          <p:cNvPr id="7" name="TextBox 6"/>
          <p:cNvSpPr txBox="1"/>
          <p:nvPr/>
        </p:nvSpPr>
        <p:spPr>
          <a:xfrm>
            <a:off x="3768429" y="2798618"/>
            <a:ext cx="1787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</a:rPr>
              <a:t>We are here!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90113" y="3643740"/>
            <a:ext cx="623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</a:rPr>
              <a:t>JBD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45532" y="2092034"/>
            <a:ext cx="623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</a:rPr>
              <a:t>JBD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976258" y="4710542"/>
            <a:ext cx="623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</a:rPr>
              <a:t>MBD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63795" y="4821379"/>
            <a:ext cx="13716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</a:rPr>
              <a:t>Expansion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91505" y="3782288"/>
            <a:ext cx="13716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</a:rPr>
              <a:t>Expansion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96305" y="2050477"/>
            <a:ext cx="7758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</a:rPr>
              <a:t>DCN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266232" y="2355277"/>
            <a:ext cx="123304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</a:rPr>
              <a:t>Warehouse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703141" y="1967350"/>
            <a:ext cx="8312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</a:rPr>
              <a:t>NSD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8327" y="3422077"/>
            <a:ext cx="18703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</a:rPr>
              <a:t>NSD-construction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370618" y="4724404"/>
            <a:ext cx="18703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</a:rPr>
              <a:t>NSD-construction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35531" y="2714356"/>
            <a:ext cx="2120134" cy="44334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 rot="16200000">
            <a:off x="7285516" y="343192"/>
            <a:ext cx="199110" cy="4711742"/>
          </a:xfrm>
          <a:prstGeom prst="down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51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140489" y="821954"/>
            <a:ext cx="11847478" cy="6049109"/>
            <a:chOff x="244992" y="342899"/>
            <a:chExt cx="11847478" cy="6049109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4992" y="342899"/>
              <a:ext cx="11847478" cy="6049109"/>
            </a:xfrm>
            <a:prstGeom prst="rect">
              <a:avLst/>
            </a:prstGeom>
          </p:spPr>
        </p:pic>
        <p:sp>
          <p:nvSpPr>
            <p:cNvPr id="2" name="Rounded Rectangle 1"/>
            <p:cNvSpPr/>
            <p:nvPr/>
          </p:nvSpPr>
          <p:spPr>
            <a:xfrm>
              <a:off x="419100" y="914400"/>
              <a:ext cx="787400" cy="438150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10756899" y="2171700"/>
              <a:ext cx="976793" cy="356823"/>
            </a:xfrm>
            <a:prstGeom prst="rect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15:45~16:00 </a:t>
              </a:r>
              <a:endParaRPr 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10906642" y="1657350"/>
              <a:ext cx="749300" cy="431800"/>
            </a:xfrm>
            <a:prstGeom prst="rect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KT 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10694434" y="1435100"/>
              <a:ext cx="964165" cy="438150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2539999" y="2000250"/>
              <a:ext cx="2693435" cy="38735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7924800" y="4445000"/>
              <a:ext cx="2832100" cy="77470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1101724" y="3873500"/>
              <a:ext cx="1209676" cy="1117600"/>
            </a:xfrm>
            <a:prstGeom prst="roundRect">
              <a:avLst/>
            </a:prstGeom>
            <a:noFill/>
            <a:ln w="571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324850" y="4013200"/>
              <a:ext cx="2032000" cy="431800"/>
            </a:xfrm>
            <a:prstGeom prst="rect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SMT Line 16:00-16:45 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870716" y="2387600"/>
              <a:ext cx="2032000" cy="431800"/>
            </a:xfrm>
            <a:prstGeom prst="rect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FATP line 10:00-11:00 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206500" y="3581400"/>
              <a:ext cx="1104900" cy="431800"/>
            </a:xfrm>
            <a:prstGeom prst="rect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OBA area</a:t>
              </a:r>
            </a:p>
            <a:p>
              <a:pPr algn="ctr"/>
              <a:r>
                <a:rPr lang="en-US" sz="1400" dirty="0" smtClean="0">
                  <a:solidFill>
                    <a:schemeClr val="tx1"/>
                  </a:solidFill>
                </a:rPr>
                <a:t>10:00~11:30 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7" name="Down Arrow 16"/>
            <p:cNvSpPr/>
            <p:nvPr/>
          </p:nvSpPr>
          <p:spPr>
            <a:xfrm rot="16200000">
              <a:off x="1530349" y="4210050"/>
              <a:ext cx="190500" cy="1828799"/>
            </a:xfrm>
            <a:prstGeom prst="downArrow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Down Arrow 17"/>
            <p:cNvSpPr/>
            <p:nvPr/>
          </p:nvSpPr>
          <p:spPr>
            <a:xfrm rot="10800000">
              <a:off x="2311399" y="1765299"/>
              <a:ext cx="228597" cy="2904391"/>
            </a:xfrm>
            <a:prstGeom prst="downArrow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Down Arrow 18"/>
            <p:cNvSpPr/>
            <p:nvPr/>
          </p:nvSpPr>
          <p:spPr>
            <a:xfrm rot="16200000">
              <a:off x="6508231" y="-1660527"/>
              <a:ext cx="215900" cy="6502403"/>
            </a:xfrm>
            <a:prstGeom prst="downArrow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Down Arrow 19"/>
            <p:cNvSpPr/>
            <p:nvPr/>
          </p:nvSpPr>
          <p:spPr>
            <a:xfrm>
              <a:off x="10692589" y="1590674"/>
              <a:ext cx="215898" cy="2414953"/>
            </a:xfrm>
            <a:prstGeom prst="downArrow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ight Arrow 20"/>
            <p:cNvSpPr/>
            <p:nvPr/>
          </p:nvSpPr>
          <p:spPr>
            <a:xfrm rot="10800000">
              <a:off x="8680191" y="4749188"/>
              <a:ext cx="1600717" cy="166323"/>
            </a:xfrm>
            <a:prstGeom prst="rightArrow">
              <a:avLst/>
            </a:prstGeom>
            <a:solidFill>
              <a:srgbClr val="00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7">
            <a:extLst>
              <a:ext uri="{FF2B5EF4-FFF2-40B4-BE49-F238E27FC236}">
                <a16:creationId xmlns:a16="http://schemas.microsoft.com/office/drawing/2014/main" id="{E615E8E1-B415-DF48-A7D3-15D27FE39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502" y="103753"/>
            <a:ext cx="951450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TW"/>
            </a:defPPr>
            <a:lvl1pPr algn="ctr">
              <a:defRPr kumimoji="0" sz="3200">
                <a:solidFill>
                  <a:srgbClr val="0000FF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CN" dirty="0" smtClean="0"/>
              <a:t>Production line tour </a:t>
            </a:r>
            <a:endParaRPr lang="vi-VN" altLang="zh-CN" dirty="0"/>
          </a:p>
        </p:txBody>
      </p:sp>
    </p:spTree>
    <p:extLst>
      <p:ext uri="{BB962C8B-B14F-4D97-AF65-F5344CB8AC3E}">
        <p14:creationId xmlns:p14="http://schemas.microsoft.com/office/powerpoint/2010/main" val="351299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38679</TotalTime>
  <Words>1575</Words>
  <Application>Microsoft Office PowerPoint</Application>
  <PresentationFormat>Widescreen</PresentationFormat>
  <Paragraphs>450</Paragraphs>
  <Slides>37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59" baseType="lpstr">
      <vt:lpstr>Arial Unicode MS</vt:lpstr>
      <vt:lpstr>Calibri Light (Headings)</vt:lpstr>
      <vt:lpstr>標楷體</vt:lpstr>
      <vt:lpstr>Microsoft JhengHei</vt:lpstr>
      <vt:lpstr>Microsoft JhengHei</vt:lpstr>
      <vt:lpstr>Microsoft YaHei</vt:lpstr>
      <vt:lpstr>Microsoft YaHei</vt:lpstr>
      <vt:lpstr>Microsoft YaHei</vt:lpstr>
      <vt:lpstr>MS PGothic</vt:lpstr>
      <vt:lpstr>新細明體</vt:lpstr>
      <vt:lpstr>Roboto</vt:lpstr>
      <vt:lpstr>宋体</vt:lpstr>
      <vt:lpstr>Arial</vt:lpstr>
      <vt:lpstr>Calibri</vt:lpstr>
      <vt:lpstr>Calibri Light</vt:lpstr>
      <vt:lpstr>Candara</vt:lpstr>
      <vt:lpstr>Helvetica</vt:lpstr>
      <vt:lpstr>Symbol</vt:lpstr>
      <vt:lpstr>Tahoma</vt:lpstr>
      <vt:lpstr>Times New Roman</vt:lpstr>
      <vt:lpstr>Wingdings</vt:lpstr>
      <vt:lpstr>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Foxconn VN Fii – Bac Ninh &amp; Bac Giang Campus- 29 buildings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Mio</dc:creator>
  <cp:lastModifiedBy>陳國安</cp:lastModifiedBy>
  <cp:revision>2117</cp:revision>
  <dcterms:created xsi:type="dcterms:W3CDTF">2018-11-16T05:26:15Z</dcterms:created>
  <dcterms:modified xsi:type="dcterms:W3CDTF">2023-07-19T13:11:25Z</dcterms:modified>
</cp:coreProperties>
</file>